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</p:sldMasterIdLst>
  <p:sldIdLst>
    <p:sldId id="258" r:id="rId6"/>
  </p:sldIdLst>
  <p:sldSz cx="25199975" cy="32399288"/>
  <p:notesSz cx="6858000" cy="9144000"/>
  <p:defaultTextStyle>
    <a:defPPr>
      <a:defRPr lang="pt-BR"/>
    </a:defPPr>
    <a:lvl1pPr marL="0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1pPr>
    <a:lvl2pPr marL="1382344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2pPr>
    <a:lvl3pPr marL="2764688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3pPr>
    <a:lvl4pPr marL="4147033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4pPr>
    <a:lvl5pPr marL="5529377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5pPr>
    <a:lvl6pPr marL="6911721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6pPr>
    <a:lvl7pPr marL="8294065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7pPr>
    <a:lvl8pPr marL="9676409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8pPr>
    <a:lvl9pPr marL="11058754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125" userDrawn="1">
          <p15:clr>
            <a:srgbClr val="A4A3A4"/>
          </p15:clr>
        </p15:guide>
        <p15:guide id="2" pos="10500" userDrawn="1">
          <p15:clr>
            <a:srgbClr val="A4A3A4"/>
          </p15:clr>
        </p15:guide>
        <p15:guide id="3" pos="9910" userDrawn="1">
          <p15:clr>
            <a:srgbClr val="A4A3A4"/>
          </p15:clr>
        </p15:guide>
        <p15:guide id="4" pos="15285" userDrawn="1">
          <p15:clr>
            <a:srgbClr val="A4A3A4"/>
          </p15:clr>
        </p15:guide>
        <p15:guide id="5" orient="horz" pos="103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9" d="100"/>
          <a:sy n="19" d="100"/>
        </p:scale>
        <p:origin x="2526" y="138"/>
      </p:cViewPr>
      <p:guideLst>
        <p:guide pos="5125"/>
        <p:guide pos="10500"/>
        <p:guide pos="9910"/>
        <p:guide pos="15285"/>
        <p:guide orient="horz" pos="103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0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998" y="5302386"/>
            <a:ext cx="21419979" cy="11279752"/>
          </a:xfrm>
        </p:spPr>
        <p:txBody>
          <a:bodyPr anchor="b"/>
          <a:lstStyle>
            <a:lvl1pPr algn="ctr">
              <a:defRPr sz="1653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997" y="17017128"/>
            <a:ext cx="18899981" cy="7822326"/>
          </a:xfrm>
        </p:spPr>
        <p:txBody>
          <a:bodyPr/>
          <a:lstStyle>
            <a:lvl1pPr marL="0" indent="0" algn="ctr">
              <a:buNone/>
              <a:defRPr sz="6614"/>
            </a:lvl1pPr>
            <a:lvl2pPr marL="1259997" indent="0" algn="ctr">
              <a:buNone/>
              <a:defRPr sz="5512"/>
            </a:lvl2pPr>
            <a:lvl3pPr marL="2519995" indent="0" algn="ctr">
              <a:buNone/>
              <a:defRPr sz="4961"/>
            </a:lvl3pPr>
            <a:lvl4pPr marL="3779992" indent="0" algn="ctr">
              <a:buNone/>
              <a:defRPr sz="4409"/>
            </a:lvl4pPr>
            <a:lvl5pPr marL="5039990" indent="0" algn="ctr">
              <a:buNone/>
              <a:defRPr sz="4409"/>
            </a:lvl5pPr>
            <a:lvl6pPr marL="6299987" indent="0" algn="ctr">
              <a:buNone/>
              <a:defRPr sz="4409"/>
            </a:lvl6pPr>
            <a:lvl7pPr marL="7559985" indent="0" algn="ctr">
              <a:buNone/>
              <a:defRPr sz="4409"/>
            </a:lvl7pPr>
            <a:lvl8pPr marL="8819982" indent="0" algn="ctr">
              <a:buNone/>
              <a:defRPr sz="4409"/>
            </a:lvl8pPr>
            <a:lvl9pPr marL="10079980" indent="0" algn="ctr">
              <a:buNone/>
              <a:defRPr sz="4409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4899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026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3733" y="1724962"/>
            <a:ext cx="5433745" cy="2745689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500" y="1724962"/>
            <a:ext cx="15986234" cy="27456899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1025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5811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375" y="8077332"/>
            <a:ext cx="21734978" cy="13477201"/>
          </a:xfrm>
        </p:spPr>
        <p:txBody>
          <a:bodyPr anchor="b"/>
          <a:lstStyle>
            <a:lvl1pPr>
              <a:defRPr sz="1653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375" y="21682033"/>
            <a:ext cx="21734978" cy="7087342"/>
          </a:xfrm>
        </p:spPr>
        <p:txBody>
          <a:bodyPr/>
          <a:lstStyle>
            <a:lvl1pPr marL="0" indent="0">
              <a:buNone/>
              <a:defRPr sz="6614">
                <a:solidFill>
                  <a:schemeClr val="tx1"/>
                </a:solidFill>
              </a:defRPr>
            </a:lvl1pPr>
            <a:lvl2pPr marL="1259997" indent="0">
              <a:buNone/>
              <a:defRPr sz="5512">
                <a:solidFill>
                  <a:schemeClr val="tx1">
                    <a:tint val="75000"/>
                  </a:schemeClr>
                </a:solidFill>
              </a:defRPr>
            </a:lvl2pPr>
            <a:lvl3pPr marL="2519995" indent="0">
              <a:buNone/>
              <a:defRPr sz="4961">
                <a:solidFill>
                  <a:schemeClr val="tx1">
                    <a:tint val="75000"/>
                  </a:schemeClr>
                </a:solidFill>
              </a:defRPr>
            </a:lvl3pPr>
            <a:lvl4pPr marL="377999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4pPr>
            <a:lvl5pPr marL="503999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5pPr>
            <a:lvl6pPr marL="6299987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6pPr>
            <a:lvl7pPr marL="7559985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7pPr>
            <a:lvl8pPr marL="881998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8pPr>
            <a:lvl9pPr marL="1007998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6149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498" y="8624810"/>
            <a:ext cx="10709989" cy="205570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7488" y="8624810"/>
            <a:ext cx="10709989" cy="205570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8368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1" y="1724969"/>
            <a:ext cx="21734978" cy="626236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783" y="7942328"/>
            <a:ext cx="10660769" cy="3892412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783" y="11834740"/>
            <a:ext cx="10660769" cy="1740712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7489" y="7942328"/>
            <a:ext cx="10713272" cy="3892412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7489" y="11834740"/>
            <a:ext cx="10713272" cy="1740712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3992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57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2793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159952"/>
            <a:ext cx="8127648" cy="7559834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3272" y="4664905"/>
            <a:ext cx="12757487" cy="23024494"/>
          </a:xfrm>
        </p:spPr>
        <p:txBody>
          <a:bodyPr/>
          <a:lstStyle>
            <a:lvl1pPr>
              <a:defRPr sz="8819"/>
            </a:lvl1pPr>
            <a:lvl2pPr>
              <a:defRPr sz="7717"/>
            </a:lvl2pPr>
            <a:lvl3pPr>
              <a:defRPr sz="6614"/>
            </a:lvl3pPr>
            <a:lvl4pPr>
              <a:defRPr sz="5512"/>
            </a:lvl4pPr>
            <a:lvl5pPr>
              <a:defRPr sz="5512"/>
            </a:lvl5pPr>
            <a:lvl6pPr>
              <a:defRPr sz="5512"/>
            </a:lvl6pPr>
            <a:lvl7pPr>
              <a:defRPr sz="5512"/>
            </a:lvl7pPr>
            <a:lvl8pPr>
              <a:defRPr sz="5512"/>
            </a:lvl8pPr>
            <a:lvl9pPr>
              <a:defRPr sz="5512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9719786"/>
            <a:ext cx="8127648" cy="18007107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5136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159952"/>
            <a:ext cx="8127648" cy="7559834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3272" y="4664905"/>
            <a:ext cx="12757487" cy="23024494"/>
          </a:xfrm>
        </p:spPr>
        <p:txBody>
          <a:bodyPr anchor="t"/>
          <a:lstStyle>
            <a:lvl1pPr marL="0" indent="0">
              <a:buNone/>
              <a:defRPr sz="8819"/>
            </a:lvl1pPr>
            <a:lvl2pPr marL="1259997" indent="0">
              <a:buNone/>
              <a:defRPr sz="7717"/>
            </a:lvl2pPr>
            <a:lvl3pPr marL="2519995" indent="0">
              <a:buNone/>
              <a:defRPr sz="6614"/>
            </a:lvl3pPr>
            <a:lvl4pPr marL="3779992" indent="0">
              <a:buNone/>
              <a:defRPr sz="5512"/>
            </a:lvl4pPr>
            <a:lvl5pPr marL="5039990" indent="0">
              <a:buNone/>
              <a:defRPr sz="5512"/>
            </a:lvl5pPr>
            <a:lvl6pPr marL="6299987" indent="0">
              <a:buNone/>
              <a:defRPr sz="5512"/>
            </a:lvl6pPr>
            <a:lvl7pPr marL="7559985" indent="0">
              <a:buNone/>
              <a:defRPr sz="5512"/>
            </a:lvl7pPr>
            <a:lvl8pPr marL="8819982" indent="0">
              <a:buNone/>
              <a:defRPr sz="5512"/>
            </a:lvl8pPr>
            <a:lvl9pPr marL="10079980" indent="0">
              <a:buNone/>
              <a:defRPr sz="5512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9719786"/>
            <a:ext cx="8127648" cy="18007107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6946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499" y="1724969"/>
            <a:ext cx="21734978" cy="6262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499" y="8624810"/>
            <a:ext cx="21734978" cy="20557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498" y="30029347"/>
            <a:ext cx="5669994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7492" y="30029347"/>
            <a:ext cx="8504992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7483" y="30029347"/>
            <a:ext cx="5669994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5749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956991" y="8975558"/>
            <a:ext cx="6384764" cy="204363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3000" b="1" dirty="0">
                <a:cs typeface="Arial" panose="020B0604020202020204" pitchFamily="34" charset="0"/>
              </a:rPr>
              <a:t>RESUMO</a:t>
            </a:r>
          </a:p>
          <a:p>
            <a:endParaRPr lang="pt-BR" sz="3000" b="1" dirty="0">
              <a:cs typeface="Arial" panose="020B0604020202020204" pitchFamily="34" charset="0"/>
            </a:endParaRPr>
          </a:p>
          <a:p>
            <a:pPr algn="just"/>
            <a:r>
              <a:rPr lang="pt-BR" sz="3000" dirty="0">
                <a:latin typeface="Calibri" panose="020F0502020204030204" pitchFamily="34" charset="0"/>
                <a:cs typeface="Calibri" panose="020F0502020204030204" pitchFamily="34" charset="0"/>
              </a:rPr>
              <a:t>O objetivo geral desse trabalho é apresentar um método para identificar os gargalos e seu impacto sobre o </a:t>
            </a:r>
            <a:r>
              <a:rPr lang="pt-BR" sz="3000" i="1" dirty="0">
                <a:latin typeface="Calibri" panose="020F0502020204030204" pitchFamily="34" charset="0"/>
                <a:cs typeface="Calibri" panose="020F0502020204030204" pitchFamily="34" charset="0"/>
              </a:rPr>
              <a:t>lead time</a:t>
            </a:r>
            <a:r>
              <a:rPr lang="pt-BR" sz="3000" dirty="0">
                <a:latin typeface="Calibri" panose="020F0502020204030204" pitchFamily="34" charset="0"/>
                <a:cs typeface="Calibri" panose="020F0502020204030204" pitchFamily="34" charset="0"/>
              </a:rPr>
              <a:t> logístico do processo de importação de cargas aéreas, entre a chegada e saída das mercadorias.</a:t>
            </a:r>
          </a:p>
          <a:p>
            <a:pPr algn="just"/>
            <a:r>
              <a:rPr lang="pt-BR" sz="3000" dirty="0">
                <a:latin typeface="Calibri" panose="020F0502020204030204" pitchFamily="34" charset="0"/>
                <a:cs typeface="Calibri" panose="020F0502020204030204" pitchFamily="34" charset="0"/>
              </a:rPr>
              <a:t>O método proposto foi aplicado na forma de um estudo de caso na empresa Alpha, no ramo farmacêutico, no Aeroporto de Guarulhos.</a:t>
            </a: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r>
              <a:rPr lang="pt-BR" sz="3000" dirty="0">
                <a:cs typeface="Arial" panose="020B0604020202020204" pitchFamily="34" charset="0"/>
              </a:rPr>
              <a:t>A identificação dos tempos das etapas dos processos de importação aconteceu através de indicadores de desempenho, extraídos de um software que contém dados de </a:t>
            </a:r>
            <a:r>
              <a:rPr lang="pt-BR" sz="3000" i="1" dirty="0">
                <a:cs typeface="Arial" panose="020B0604020202020204" pitchFamily="34" charset="0"/>
              </a:rPr>
              <a:t>follow </a:t>
            </a:r>
            <a:r>
              <a:rPr lang="pt-BR" sz="3000" i="1" dirty="0" err="1">
                <a:cs typeface="Arial" panose="020B0604020202020204" pitchFamily="34" charset="0"/>
              </a:rPr>
              <a:t>up</a:t>
            </a:r>
            <a:r>
              <a:rPr lang="pt-BR" sz="3000" i="1" dirty="0">
                <a:cs typeface="Arial" panose="020B0604020202020204" pitchFamily="34" charset="0"/>
              </a:rPr>
              <a:t>.</a:t>
            </a:r>
          </a:p>
          <a:p>
            <a:pPr algn="just"/>
            <a:endParaRPr lang="pt-BR" sz="3000" i="1" dirty="0">
              <a:cs typeface="Arial" panose="020B0604020202020204" pitchFamily="34" charset="0"/>
            </a:endParaRPr>
          </a:p>
          <a:p>
            <a:pPr algn="just"/>
            <a:endParaRPr lang="pt-BR" sz="3000" i="1" dirty="0">
              <a:cs typeface="Arial" panose="020B0604020202020204" pitchFamily="34" charset="0"/>
            </a:endParaRPr>
          </a:p>
          <a:p>
            <a:pPr algn="just"/>
            <a:endParaRPr lang="pt-BR" sz="3000" i="1" dirty="0">
              <a:cs typeface="Arial" panose="020B0604020202020204" pitchFamily="34" charset="0"/>
            </a:endParaRPr>
          </a:p>
          <a:p>
            <a:pPr algn="just"/>
            <a:endParaRPr lang="pt-BR" sz="3000" i="1" dirty="0">
              <a:cs typeface="Arial" panose="020B0604020202020204" pitchFamily="34" charset="0"/>
            </a:endParaRPr>
          </a:p>
          <a:p>
            <a:pPr algn="just"/>
            <a:endParaRPr lang="pt-BR" sz="3000" i="1" dirty="0">
              <a:cs typeface="Arial" panose="020B0604020202020204" pitchFamily="34" charset="0"/>
            </a:endParaRPr>
          </a:p>
          <a:p>
            <a:pPr algn="just"/>
            <a:endParaRPr lang="pt-BR" sz="3000" i="1" dirty="0">
              <a:cs typeface="Arial" panose="020B0604020202020204" pitchFamily="34" charset="0"/>
            </a:endParaRPr>
          </a:p>
          <a:p>
            <a:pPr algn="just"/>
            <a:endParaRPr lang="pt-BR" sz="3000" i="1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r>
              <a:rPr lang="pt-BR" sz="3000" dirty="0">
                <a:cs typeface="Arial" panose="020B0604020202020204" pitchFamily="34" charset="0"/>
              </a:rPr>
              <a:t>A empresa poderá deixar de apresentar um baixo índice de performance na liberação das cargas de importação, em comparação com outras empresas do mesmo segmento industrial, no </a:t>
            </a:r>
            <a:r>
              <a:rPr lang="pt-BR" sz="3000" i="1" dirty="0">
                <a:cs typeface="Arial" panose="020B0604020202020204" pitchFamily="34" charset="0"/>
              </a:rPr>
              <a:t>ranking</a:t>
            </a:r>
            <a:r>
              <a:rPr lang="pt-BR" sz="3000" dirty="0">
                <a:cs typeface="Arial" panose="020B0604020202020204" pitchFamily="34" charset="0"/>
              </a:rPr>
              <a:t> de eficiência logística, disponibilizado pela concessionária do Aeroporto após aplicar a implementação da TOC (teoria das restrições). </a:t>
            </a: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r>
              <a:rPr lang="pt-BR" sz="30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Palavras-Chave: </a:t>
            </a:r>
            <a:r>
              <a:rPr lang="pt-BR" sz="30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Lead time; Teoria das Restrições; Importação; Logística.</a:t>
            </a:r>
            <a:endParaRPr lang="pt-BR" sz="30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8622631" y="333212"/>
            <a:ext cx="15015412" cy="28623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6000" b="1" dirty="0"/>
              <a:t>GARGALOS NO PROCESSO DE IMPORTAÇÃO DA EMPRESA ALPHA NO MODAL AÉREO E SEUS IMPACTOS NO </a:t>
            </a:r>
            <a:r>
              <a:rPr lang="pt-BR" sz="6000" b="1" i="1" dirty="0"/>
              <a:t>LEAD TIME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8622631" y="3810464"/>
            <a:ext cx="15103642" cy="25545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buSzPts val="4000"/>
            </a:pPr>
            <a:r>
              <a:rPr lang="pt-BR" sz="40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Marcelo Petry (marcelo.petry@yahoo.com.br)</a:t>
            </a:r>
          </a:p>
          <a:p>
            <a:pPr lvl="0" algn="ctr">
              <a:buClr>
                <a:srgbClr val="000000"/>
              </a:buClr>
              <a:buSzPts val="4000"/>
            </a:pPr>
            <a:r>
              <a:rPr lang="pt-BR" sz="40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Prof. Dr. Luiz Eduardo Simão</a:t>
            </a:r>
          </a:p>
          <a:p>
            <a:pPr lvl="0" algn="ctr">
              <a:buClr>
                <a:srgbClr val="000000"/>
              </a:buClr>
              <a:buSzPts val="4000"/>
            </a:pPr>
            <a:r>
              <a:rPr lang="pt-BR" sz="40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Mestrado Profissional em Administração – Gestão, </a:t>
            </a:r>
          </a:p>
          <a:p>
            <a:pPr lvl="0" algn="ctr">
              <a:buClr>
                <a:srgbClr val="000000"/>
              </a:buClr>
              <a:buSzPts val="4000"/>
            </a:pPr>
            <a:r>
              <a:rPr lang="pt-BR" sz="40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Internacionalização e Logística</a:t>
            </a:r>
            <a:endParaRPr lang="pt-BR" sz="4000" dirty="0">
              <a:cs typeface="Arial" panose="020B0604020202020204" pitchFamily="34" charset="0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8177377" y="7041774"/>
            <a:ext cx="7603960" cy="222522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3000" b="1" dirty="0">
                <a:cs typeface="Arial" panose="020B0604020202020204" pitchFamily="34" charset="0"/>
              </a:rPr>
              <a:t>MARCO TEÓRICO</a:t>
            </a: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r>
              <a:rPr lang="pt-BR" sz="3000" dirty="0">
                <a:cs typeface="Arial" panose="020B0604020202020204" pitchFamily="34" charset="0"/>
              </a:rPr>
              <a:t>O </a:t>
            </a:r>
            <a:r>
              <a:rPr lang="pt-BR" sz="3000" i="1" dirty="0">
                <a:cs typeface="Arial" panose="020B0604020202020204" pitchFamily="34" charset="0"/>
              </a:rPr>
              <a:t>lead time </a:t>
            </a:r>
            <a:r>
              <a:rPr lang="pt-BR" sz="3000" dirty="0">
                <a:cs typeface="Arial" panose="020B0604020202020204" pitchFamily="34" charset="0"/>
              </a:rPr>
              <a:t>é fundamental para a otimização da incorporação das estratégias corporativas, visto que prioriza as atividades a atingir com eficiência seus resultados (CHRISTOPHER, 2012). </a:t>
            </a:r>
          </a:p>
          <a:p>
            <a:pPr algn="just"/>
            <a:r>
              <a:rPr lang="pt-BR" sz="3000" dirty="0">
                <a:cs typeface="Arial" panose="020B0604020202020204" pitchFamily="34" charset="0"/>
              </a:rPr>
              <a:t>Para conseguir definir os indicadores, os gestores devem ter foco para gerenciar os processos de restrição, sendo desenvolvidas cinco etapas para focalização (GOLDRATT, 2014): </a:t>
            </a: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r>
              <a:rPr lang="pt-BR" sz="3000" dirty="0">
                <a:cs typeface="Arial" panose="020B0604020202020204" pitchFamily="34" charset="0"/>
              </a:rPr>
              <a:t>De acordo com </a:t>
            </a:r>
            <a:r>
              <a:rPr lang="pt-BR" sz="3000" dirty="0" err="1">
                <a:cs typeface="Arial" panose="020B0604020202020204" pitchFamily="34" charset="0"/>
              </a:rPr>
              <a:t>Bandaly</a:t>
            </a:r>
            <a:r>
              <a:rPr lang="pt-BR" sz="3000" dirty="0">
                <a:cs typeface="Arial" panose="020B0604020202020204" pitchFamily="34" charset="0"/>
              </a:rPr>
              <a:t>, </a:t>
            </a:r>
            <a:r>
              <a:rPr lang="pt-BR" sz="3000" dirty="0" err="1">
                <a:cs typeface="Arial" panose="020B0604020202020204" pitchFamily="34" charset="0"/>
              </a:rPr>
              <a:t>Satir</a:t>
            </a:r>
            <a:r>
              <a:rPr lang="pt-BR" sz="3000" dirty="0">
                <a:cs typeface="Arial" panose="020B0604020202020204" pitchFamily="34" charset="0"/>
              </a:rPr>
              <a:t>, </a:t>
            </a:r>
            <a:r>
              <a:rPr lang="pt-BR" sz="3000" dirty="0" err="1">
                <a:cs typeface="Arial" panose="020B0604020202020204" pitchFamily="34" charset="0"/>
              </a:rPr>
              <a:t>Shanker</a:t>
            </a:r>
            <a:r>
              <a:rPr lang="pt-BR" sz="3000" dirty="0">
                <a:cs typeface="Arial" panose="020B0604020202020204" pitchFamily="34" charset="0"/>
              </a:rPr>
              <a:t> (2016), o </a:t>
            </a:r>
            <a:r>
              <a:rPr lang="pt-BR" sz="3000" i="1" dirty="0">
                <a:cs typeface="Arial" panose="020B0604020202020204" pitchFamily="34" charset="0"/>
              </a:rPr>
              <a:t>lead time </a:t>
            </a:r>
            <a:r>
              <a:rPr lang="pt-BR" sz="3000" dirty="0">
                <a:cs typeface="Arial" panose="020B0604020202020204" pitchFamily="34" charset="0"/>
              </a:rPr>
              <a:t>é um fator interno e a variabilidade pode ser gerenciada usando diferentes abordagens de gerenciamento de risco, devendo o gestor encontrar as ferramentas adequadas para gerenciar o risco e o tempo.</a:t>
            </a:r>
          </a:p>
          <a:p>
            <a:pPr algn="just"/>
            <a:r>
              <a:rPr lang="pt-BR" sz="3000" dirty="0">
                <a:latin typeface="Calibri" panose="020F0502020204030204" pitchFamily="34" charset="0"/>
                <a:cs typeface="Calibri" panose="020F0502020204030204" pitchFamily="34" charset="0"/>
              </a:rPr>
              <a:t>Contudo, não podemos esquecer do fator tempo, que é influenciado, seja ele por fatores externos ou internos. Fornecedores que mantêm tempos de entrega extensos, e produtos escassos, acabam condenando a sua classificação como de "alto risco" para os negócios (NIJKAMP, 2011).</a:t>
            </a:r>
          </a:p>
          <a:p>
            <a:pPr algn="just"/>
            <a:r>
              <a:rPr lang="pt-BR" sz="3000" dirty="0">
                <a:cs typeface="Arial" panose="020B0604020202020204" pitchFamily="34" charset="0"/>
              </a:rPr>
              <a:t>Foram encontrados os fatores determinantes que influenciam o lead time logístico:</a:t>
            </a: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16598247" y="7095685"/>
            <a:ext cx="7603960" cy="517064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3000" b="1" dirty="0"/>
              <a:t>MÉTODO DE INVESTIGAÇÃO</a:t>
            </a:r>
            <a:endParaRPr lang="pt-BR" sz="3000" dirty="0"/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r>
              <a:rPr lang="pt-BR" sz="3000" dirty="0">
                <a:cs typeface="Arial" panose="020B0604020202020204" pitchFamily="34" charset="0"/>
              </a:rPr>
              <a:t>Utilizou-se do banco de dados da Google Acadêmico, </a:t>
            </a:r>
            <a:r>
              <a:rPr lang="pt-BR" sz="3000" dirty="0" err="1">
                <a:cs typeface="Arial" panose="020B0604020202020204" pitchFamily="34" charset="0"/>
              </a:rPr>
              <a:t>Scielo</a:t>
            </a:r>
            <a:r>
              <a:rPr lang="pt-BR" sz="3000" dirty="0">
                <a:cs typeface="Arial" panose="020B0604020202020204" pitchFamily="34" charset="0"/>
              </a:rPr>
              <a:t>, SCOPUS, Web </a:t>
            </a:r>
            <a:r>
              <a:rPr lang="pt-BR" sz="3000" dirty="0" err="1">
                <a:cs typeface="Arial" panose="020B0604020202020204" pitchFamily="34" charset="0"/>
              </a:rPr>
              <a:t>of</a:t>
            </a:r>
            <a:r>
              <a:rPr lang="pt-BR" sz="3000" dirty="0">
                <a:cs typeface="Arial" panose="020B0604020202020204" pitchFamily="34" charset="0"/>
              </a:rPr>
              <a:t> Science. A de coleta dos dados, extraídos do sistema de </a:t>
            </a:r>
            <a:r>
              <a:rPr lang="pt-BR" sz="3000" i="1" dirty="0">
                <a:cs typeface="Arial" panose="020B0604020202020204" pitchFamily="34" charset="0"/>
              </a:rPr>
              <a:t>follow </a:t>
            </a:r>
            <a:r>
              <a:rPr lang="pt-BR" sz="3000" i="1" dirty="0" err="1">
                <a:cs typeface="Arial" panose="020B0604020202020204" pitchFamily="34" charset="0"/>
              </a:rPr>
              <a:t>up</a:t>
            </a:r>
            <a:r>
              <a:rPr lang="pt-BR" sz="3000" dirty="0">
                <a:cs typeface="Arial" panose="020B0604020202020204" pitchFamily="34" charset="0"/>
              </a:rPr>
              <a:t>, contém dados operacionais de 1021 processos de importação do período de Janeiro de 2017 a Dezembro de 2019. O </a:t>
            </a:r>
            <a:r>
              <a:rPr lang="pt-BR" sz="3000" i="1" dirty="0">
                <a:cs typeface="Arial" panose="020B0604020202020204" pitchFamily="34" charset="0"/>
              </a:rPr>
              <a:t>software </a:t>
            </a:r>
            <a:r>
              <a:rPr lang="pt-BR" sz="3000" i="1" dirty="0" err="1">
                <a:cs typeface="Arial" panose="020B0604020202020204" pitchFamily="34" charset="0"/>
              </a:rPr>
              <a:t>proM</a:t>
            </a:r>
            <a:r>
              <a:rPr lang="pt-BR" sz="3000" i="1" dirty="0">
                <a:cs typeface="Arial" panose="020B0604020202020204" pitchFamily="34" charset="0"/>
              </a:rPr>
              <a:t> </a:t>
            </a:r>
            <a:r>
              <a:rPr lang="pt-BR" sz="3000" dirty="0">
                <a:cs typeface="Arial" panose="020B0604020202020204" pitchFamily="34" charset="0"/>
              </a:rPr>
              <a:t>(</a:t>
            </a:r>
            <a:r>
              <a:rPr lang="pt-BR" sz="3000" i="1" dirty="0" err="1">
                <a:cs typeface="Arial" panose="020B0604020202020204" pitchFamily="34" charset="0"/>
              </a:rPr>
              <a:t>process</a:t>
            </a:r>
            <a:r>
              <a:rPr lang="pt-BR" sz="3000" i="1" dirty="0">
                <a:cs typeface="Arial" panose="020B0604020202020204" pitchFamily="34" charset="0"/>
              </a:rPr>
              <a:t> mining</a:t>
            </a:r>
            <a:r>
              <a:rPr lang="pt-BR" sz="3000" dirty="0">
                <a:cs typeface="Arial" panose="020B0604020202020204" pitchFamily="34" charset="0"/>
              </a:rPr>
              <a:t>), identifica tendências, padrões e detalhes visando melhorar a eficiência e a compreensão dos processos.</a:t>
            </a:r>
            <a:endParaRPr lang="pt-B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16699431" y="22981131"/>
            <a:ext cx="7603960" cy="71096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3600"/>
            </a:pPr>
            <a:r>
              <a:rPr lang="pt-BR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REFERÊNCIAS BIBLIOGRÁFICAS</a:t>
            </a:r>
          </a:p>
          <a:p>
            <a:pPr algn="just">
              <a:buClr>
                <a:srgbClr val="000000"/>
              </a:buClr>
              <a:buSzPts val="3600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BANDALY,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Dia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; SATIR, Ahmet; SHANKERL,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Latha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. Impact of lead time variability in supply chain risk management. Intern. Journal of Production Economics. 2016</a:t>
            </a:r>
            <a:endParaRPr lang="pt-BR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>
              <a:buClr>
                <a:srgbClr val="000000"/>
              </a:buClr>
              <a:buSzPts val="3600"/>
            </a:pPr>
            <a:r>
              <a:rPr lang="pt-BR" sz="2800" dirty="0">
                <a:latin typeface="Calibri" panose="020F0502020204030204" pitchFamily="34" charset="0"/>
                <a:cs typeface="Calibri" panose="020F0502020204030204" pitchFamily="34" charset="0"/>
              </a:rPr>
              <a:t>CHRISTOPHER, M. Logística e gerenciamento da cadeia de suprimentos. 4 ed. São Paulo: CENGAGE Learning, 332 p., 2012. </a:t>
            </a:r>
          </a:p>
          <a:p>
            <a:pPr lvl="0" algn="just">
              <a:buClr>
                <a:srgbClr val="000000"/>
              </a:buClr>
              <a:buSzPts val="3600"/>
            </a:pPr>
            <a:r>
              <a:rPr lang="pt-BR" sz="2800" dirty="0">
                <a:latin typeface="Calibri" panose="020F0502020204030204" pitchFamily="34" charset="0"/>
                <a:cs typeface="Calibri" panose="020F0502020204030204" pitchFamily="34" charset="0"/>
              </a:rPr>
              <a:t>GOLDRATT, </a:t>
            </a:r>
            <a:r>
              <a:rPr lang="pt-BR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Eliyahu</a:t>
            </a:r>
            <a:r>
              <a:rPr lang="pt-BR" sz="2800" dirty="0">
                <a:latin typeface="Calibri" panose="020F0502020204030204" pitchFamily="34" charset="0"/>
                <a:cs typeface="Calibri" panose="020F0502020204030204" pitchFamily="34" charset="0"/>
              </a:rPr>
              <a:t> M; COX, Jeff. A Meta. Nobel, 2 ed., 2014. </a:t>
            </a:r>
          </a:p>
          <a:p>
            <a:pPr algn="just"/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NIJKAMP, Wilco. Lead-Time Reduction within an MTO-environment: a Case Study regarding Purchased Parts and their Suppliers. Master of Science in Business Administration, University of Twente School of Management and Governance, Enschede,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Países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Baixos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, 2011. </a:t>
            </a: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Imagem 11" descr="Uma imagem contendo comida&#10;&#10;Descrição gerada automaticamente">
            <a:extLst>
              <a:ext uri="{FF2B5EF4-FFF2-40B4-BE49-F238E27FC236}">
                <a16:creationId xmlns:a16="http://schemas.microsoft.com/office/drawing/2014/main" id="{1938BCDA-D171-452A-BD71-19B7EB2BA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768" y="19693"/>
            <a:ext cx="6362700" cy="8471164"/>
          </a:xfrm>
          <a:prstGeom prst="rect">
            <a:avLst/>
          </a:prstGeom>
        </p:spPr>
      </p:pic>
      <p:pic>
        <p:nvPicPr>
          <p:cNvPr id="13" name="Imagem 12" descr="Uma imagem contendo screenshot, comida&#10;&#10;Descrição gerada automaticamente">
            <a:extLst>
              <a:ext uri="{FF2B5EF4-FFF2-40B4-BE49-F238E27FC236}">
                <a16:creationId xmlns:a16="http://schemas.microsoft.com/office/drawing/2014/main" id="{8B990C23-F34B-4B5F-B55C-E1BC663DF4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9970784"/>
            <a:ext cx="25199975" cy="2435372"/>
          </a:xfrm>
          <a:prstGeom prst="rect">
            <a:avLst/>
          </a:prstGeom>
        </p:spPr>
      </p:pic>
      <p:pic>
        <p:nvPicPr>
          <p:cNvPr id="15" name="Imagem 14" descr="Uma imagem contendo placar, avião, desenho&#10;&#10;Descrição gerada automaticamente">
            <a:extLst>
              <a:ext uri="{FF2B5EF4-FFF2-40B4-BE49-F238E27FC236}">
                <a16:creationId xmlns:a16="http://schemas.microsoft.com/office/drawing/2014/main" id="{4641AD5A-38C0-47FC-8171-046015A7E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200" y="14541716"/>
            <a:ext cx="4824257" cy="3033374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7CBDDF8D-52DD-4E91-B19F-72FC6388AF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7669" y="12550758"/>
            <a:ext cx="5902786" cy="3254455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A5CB47C8-A7B3-46BB-A1CE-13A9697FC1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4488" y="22699398"/>
            <a:ext cx="7377497" cy="7109639"/>
          </a:xfrm>
          <a:prstGeom prst="rect">
            <a:avLst/>
          </a:prstGeom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BA74A860-125C-4C13-9996-463538D9874E}"/>
              </a:ext>
            </a:extLst>
          </p:cNvPr>
          <p:cNvSpPr txBox="1"/>
          <p:nvPr/>
        </p:nvSpPr>
        <p:spPr>
          <a:xfrm>
            <a:off x="16639024" y="12450438"/>
            <a:ext cx="7603960" cy="107106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3000" b="1" dirty="0">
                <a:cs typeface="Arial" panose="020B0604020202020204" pitchFamily="34" charset="0"/>
              </a:rPr>
              <a:t>  RESULTADOS</a:t>
            </a: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r>
              <a:rPr lang="pt-BR" sz="3000" dirty="0">
                <a:cs typeface="Arial" panose="020B0604020202020204" pitchFamily="34" charset="0"/>
              </a:rPr>
              <a:t>A análise dos dados secundários dos processos de importação identificou os fatores externos (demora da anuência da ANVISA) e internos (demora nas etapas de exoneração e na emissão da nota fiscal, como os principais gargalos que contribuíram negativamente para o aumento do </a:t>
            </a:r>
            <a:r>
              <a:rPr lang="pt-BR" sz="3000" i="1" dirty="0">
                <a:cs typeface="Arial" panose="020B0604020202020204" pitchFamily="34" charset="0"/>
              </a:rPr>
              <a:t>lead time</a:t>
            </a:r>
            <a:r>
              <a:rPr lang="pt-BR" sz="3000" dirty="0">
                <a:cs typeface="Arial" panose="020B0604020202020204" pitchFamily="34" charset="0"/>
              </a:rPr>
              <a:t> dos processos de importação. </a:t>
            </a: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r>
              <a:rPr lang="pt-BR" sz="3000" dirty="0">
                <a:cs typeface="Arial" panose="020B0604020202020204" pitchFamily="34" charset="0"/>
              </a:rPr>
              <a:t>Na prática este estudo vai contribuir como um guia para auxiliar os gestores na redução do </a:t>
            </a:r>
            <a:r>
              <a:rPr lang="pt-BR" sz="3000" i="1" dirty="0">
                <a:cs typeface="Arial" panose="020B0604020202020204" pitchFamily="34" charset="0"/>
              </a:rPr>
              <a:t>lead time </a:t>
            </a:r>
            <a:r>
              <a:rPr lang="pt-BR" sz="3000" dirty="0">
                <a:cs typeface="Arial" panose="020B0604020202020204" pitchFamily="34" charset="0"/>
              </a:rPr>
              <a:t>do processo de importação,  proporcionando o desenvolvimento de ações assertivas para a redução de despesas operacionais.</a:t>
            </a:r>
            <a:endParaRPr lang="pt-BR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87684C2D-E5E9-4926-9A47-DFD506BC20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5252" y="20237046"/>
            <a:ext cx="6194602" cy="325646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E18B9DFA-355D-4C9D-928D-0DDBFE222F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699431" y="17203782"/>
            <a:ext cx="77247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059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mageCreateDate xmlns="16EFE524-ED19-48B4-A697-18115E9ACFA5" xsi:nil="true"/>
    <Resumo xmlns="74605401-ef82-4e58-8e01-df55332c0536" xsi:nil="true"/>
    <PublishingExpirationDate xmlns="http://schemas.microsoft.com/sharepoint/v3" xsi:nil="true"/>
    <PublishingStartDate xmlns="http://schemas.microsoft.com/sharepoint/v3" xsi:nil="true"/>
    <wic_System_Copyright xmlns="http://schemas.microsoft.com/sharepoint/v3/fields" xsi:nil="true"/>
    <_dlc_DocId xmlns="74605401-ef82-4e58-8e01-df55332c0536">Q2MPMETMKQAM-110608423-3</_dlc_DocId>
    <_dlc_DocIdUrl xmlns="74605401-ef82-4e58-8e01-df55332c0536">
      <Url>http://adminnovoportal.univali.br/institucional/proppec/pesquisa/seminario-de-iniciacao-cientifica/inscrição/_layouts/15/DocIdRedir.aspx?ID=Q2MPMETMKQAM-110608423-3</Url>
      <Description>Q2MPMETMKQAM-110608423-3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tivo de Imagem" ma:contentTypeID="0x0101009148F5A04DDD49CBA7127AADA5FB792B00AADE34325A8B49CDA8BB4DB53328F2140056F9E3BF4A60C24BB643953A8717F0E4" ma:contentTypeVersion="1" ma:contentTypeDescription="Carregar uma imagem." ma:contentTypeScope="" ma:versionID="a79c9ac28729125d94a62c6281df7ebb">
  <xsd:schema xmlns:xsd="http://www.w3.org/2001/XMLSchema" xmlns:xs="http://www.w3.org/2001/XMLSchema" xmlns:p="http://schemas.microsoft.com/office/2006/metadata/properties" xmlns:ns1="http://schemas.microsoft.com/sharepoint/v3" xmlns:ns2="16EFE524-ED19-48B4-A697-18115E9ACFA5" xmlns:ns3="http://schemas.microsoft.com/sharepoint/v3/fields" xmlns:ns4="74605401-ef82-4e58-8e01-df55332c0536" targetNamespace="http://schemas.microsoft.com/office/2006/metadata/properties" ma:root="true" ma:fieldsID="6e73ed6893f2e72d048a19ee3c68d208" ns1:_="" ns2:_="" ns3:_="" ns4:_="">
    <xsd:import namespace="http://schemas.microsoft.com/sharepoint/v3"/>
    <xsd:import namespace="16EFE524-ED19-48B4-A697-18115E9ACFA5"/>
    <xsd:import namespace="http://schemas.microsoft.com/sharepoint/v3/fields"/>
    <xsd:import namespace="74605401-ef82-4e58-8e01-df55332c0536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4:Resumo" minOccurs="0"/>
                <xsd:element ref="ns4:_dlc_DocId" minOccurs="0"/>
                <xsd:element ref="ns4:_dlc_DocIdUrl" minOccurs="0"/>
                <xsd:element ref="ns4:_dlc_DocIdPersistId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Caminho da URL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Tipo de Arquivo" ma:hidden="true" ma:internalName="File_x0020_Type" ma:readOnly="true">
      <xsd:simpleType>
        <xsd:restriction base="dms:Text"/>
      </xsd:simpleType>
    </xsd:element>
    <xsd:element name="HTML_x0020_File_x0020_Type" ma:index="10" nillable="true" ma:displayName="Tipo de Arquivo HTML" ma:hidden="true" ma:internalName="HTML_x0020_File_x0020_Type" ma:readOnly="true">
      <xsd:simpleType>
        <xsd:restriction base="dms:Text"/>
      </xsd:simpleType>
    </xsd:element>
    <xsd:element name="FSObjType" ma:index="11" nillable="true" ma:displayName="Tipo de Item" ma:hidden="true" ma:list="Docs" ma:internalName="FSObjType" ma:readOnly="true" ma:showField="FSType">
      <xsd:simpleType>
        <xsd:restriction base="dms:Lookup"/>
      </xsd:simpleType>
    </xsd:element>
    <xsd:element name="PublishingStartDate" ma:index="31" nillable="true" ma:displayName="Agendamento de Data de Início" ma:description="" ma:hidden="true" ma:internalName="PublishingStartDate">
      <xsd:simpleType>
        <xsd:restriction base="dms:Unknown"/>
      </xsd:simpleType>
    </xsd:element>
    <xsd:element name="PublishingExpirationDate" ma:index="32" nillable="true" ma:displayName="Agendamento de Data de Término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EFE524-ED19-48B4-A697-18115E9ACFA5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Existe Miniatura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Há Visualização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Largura" ma:internalName="ImageWidth" ma:readOnly="true">
      <xsd:simpleType>
        <xsd:restriction base="dms:Unknown"/>
      </xsd:simpleType>
    </xsd:element>
    <xsd:element name="ImageHeight" ma:index="22" nillable="true" ma:displayName="Altura" ma:internalName="ImageHeight" ma:readOnly="true">
      <xsd:simpleType>
        <xsd:restriction base="dms:Unknown"/>
      </xsd:simpleType>
    </xsd:element>
    <xsd:element name="ImageCreateDate" ma:index="25" nillable="true" ma:displayName="Data da Imagem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Direitos Autorais" ma:internalName="wic_System_Copyright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5401-ef82-4e58-8e01-df55332c0536" elementFormDefault="qualified">
    <xsd:import namespace="http://schemas.microsoft.com/office/2006/documentManagement/types"/>
    <xsd:import namespace="http://schemas.microsoft.com/office/infopath/2007/PartnerControls"/>
    <xsd:element name="Resumo" ma:index="27" nillable="true" ma:displayName="Resumo" ma:internalName="Resumo">
      <xsd:simpleType>
        <xsd:restriction base="dms:Note">
          <xsd:maxLength value="255"/>
        </xsd:restriction>
      </xsd:simpleType>
    </xsd:element>
    <xsd:element name="_dlc_DocId" ma:index="28" nillable="true" ma:displayName="Valor da ID do Documento" ma:description="O valor da ID do documento atribuída a este item." ma:internalName="_dlc_DocId" ma:readOnly="true">
      <xsd:simpleType>
        <xsd:restriction base="dms:Text"/>
      </xsd:simpleType>
    </xsd:element>
    <xsd:element name="_dlc_DocIdUrl" ma:index="29" nillable="true" ma:displayName="ID do Documento" ma:description="Link permanente par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0" nillable="true" ma:displayName="ID de Persistência" ma:description="Manter a ID ao adicionar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or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 ma:index="23" ma:displayName="Comentários"/>
        <xsd:element name="keywords" minOccurs="0" maxOccurs="1" type="xsd:string" ma:index="14" ma:displayName="Palavras-chave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EE11465-A53A-481F-9CD1-4FB20B0ED3FE}">
  <ds:schemaRefs>
    <ds:schemaRef ds:uri="http://www.w3.org/XML/1998/namespace"/>
    <ds:schemaRef ds:uri="16EFE524-ED19-48B4-A697-18115E9ACFA5"/>
    <ds:schemaRef ds:uri="http://schemas.microsoft.com/office/infopath/2007/PartnerControls"/>
    <ds:schemaRef ds:uri="http://schemas.microsoft.com/office/2006/metadata/properties"/>
    <ds:schemaRef ds:uri="http://purl.org/dc/elements/1.1/"/>
    <ds:schemaRef ds:uri="74605401-ef82-4e58-8e01-df55332c0536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sharepoint/v3/fields"/>
    <ds:schemaRef ds:uri="http://schemas.microsoft.com/sharepoint/v3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DCB695C-8D39-4BD0-9F40-5ADBCE1B2D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16EFE524-ED19-48B4-A697-18115E9ACFA5"/>
    <ds:schemaRef ds:uri="http://schemas.microsoft.com/sharepoint/v3/fields"/>
    <ds:schemaRef ds:uri="74605401-ef82-4e58-8e01-df55332c053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46116B3-0B94-4A84-AA2B-34ECDD24036E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C067B8F9-43FB-4B58-9427-3E86F0D86D3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661</TotalTime>
  <Words>652</Words>
  <Application>Microsoft Office PowerPoint</Application>
  <PresentationFormat>Personalizar</PresentationFormat>
  <Paragraphs>73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>UNIVALI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Isadora Siqueira Mafra</dc:creator>
  <cp:keywords/>
  <dc:description/>
  <cp:lastModifiedBy>Juniana da Cruz Pires</cp:lastModifiedBy>
  <cp:revision>53</cp:revision>
  <dcterms:created xsi:type="dcterms:W3CDTF">2018-08-06T17:07:20Z</dcterms:created>
  <dcterms:modified xsi:type="dcterms:W3CDTF">2020-03-02T12:04:13Z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0x0101009148F5A04DDD49CBA7127AADA5FB792B00AADE34325A8B49CDA8BB4DB53328F2140056F9E3BF4A60C24BB643953A8717F0E4</vt:lpwstr>
  </property>
  <property fmtid="{D5CDD505-2E9C-101B-9397-08002B2CF9AE}" pid="3" name="_dlc_DocIdItemGuid">
    <vt:lpwstr>debc4e73-1a8b-40b7-9cbb-d236fd631f52</vt:lpwstr>
  </property>
</Properties>
</file>