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8" r:id="rId6"/>
  </p:sldIdLst>
  <p:sldSz cx="25199975" cy="32399288"/>
  <p:notesSz cx="6858000" cy="9144000"/>
  <p:defaultTextStyle>
    <a:defPPr>
      <a:defRPr lang="pt-BR"/>
    </a:defPPr>
    <a:lvl1pPr marL="0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1pPr>
    <a:lvl2pPr marL="1382344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2pPr>
    <a:lvl3pPr marL="2764688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3pPr>
    <a:lvl4pPr marL="4147033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4pPr>
    <a:lvl5pPr marL="5529377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5pPr>
    <a:lvl6pPr marL="6911721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6pPr>
    <a:lvl7pPr marL="8294065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7pPr>
    <a:lvl8pPr marL="9676409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8pPr>
    <a:lvl9pPr marL="11058754" algn="l" defTabSz="2764688" rtl="0" eaLnBrk="1" latinLnBrk="0" hangingPunct="1">
      <a:defRPr sz="54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125" userDrawn="1">
          <p15:clr>
            <a:srgbClr val="A4A3A4"/>
          </p15:clr>
        </p15:guide>
        <p15:guide id="2" pos="10500" userDrawn="1">
          <p15:clr>
            <a:srgbClr val="A4A3A4"/>
          </p15:clr>
        </p15:guide>
        <p15:guide id="3" pos="9910" userDrawn="1">
          <p15:clr>
            <a:srgbClr val="A4A3A4"/>
          </p15:clr>
        </p15:guide>
        <p15:guide id="4" pos="15285" userDrawn="1">
          <p15:clr>
            <a:srgbClr val="A4A3A4"/>
          </p15:clr>
        </p15:guide>
        <p15:guide id="5" orient="horz" pos="10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67" autoAdjust="0"/>
    <p:restoredTop sz="94660"/>
  </p:normalViewPr>
  <p:slideViewPr>
    <p:cSldViewPr snapToGrid="0">
      <p:cViewPr varScale="1">
        <p:scale>
          <a:sx n="19" d="100"/>
          <a:sy n="19" d="100"/>
        </p:scale>
        <p:origin x="2586" y="138"/>
      </p:cViewPr>
      <p:guideLst>
        <p:guide pos="5125"/>
        <p:guide pos="10500"/>
        <p:guide pos="9910"/>
        <p:guide pos="15285"/>
        <p:guide orient="horz" pos="103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302386"/>
            <a:ext cx="21419979" cy="1127975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7017128"/>
            <a:ext cx="18899981" cy="7822326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489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026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724962"/>
            <a:ext cx="5433745" cy="2745689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724962"/>
            <a:ext cx="15986234" cy="27456899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102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581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077332"/>
            <a:ext cx="21734978" cy="13477201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1682033"/>
            <a:ext cx="21734978" cy="7087342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6149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8624810"/>
            <a:ext cx="10709989" cy="205570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8624810"/>
            <a:ext cx="10709989" cy="20557051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36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724969"/>
            <a:ext cx="21734978" cy="626236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7942328"/>
            <a:ext cx="10660769" cy="3892412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1834740"/>
            <a:ext cx="10660769" cy="1740712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7942328"/>
            <a:ext cx="10713272" cy="3892412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1834740"/>
            <a:ext cx="10713272" cy="1740712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3992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2793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159952"/>
            <a:ext cx="8127648" cy="7559834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4664905"/>
            <a:ext cx="12757487" cy="23024494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9719786"/>
            <a:ext cx="8127648" cy="18007107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513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159952"/>
            <a:ext cx="8127648" cy="7559834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4664905"/>
            <a:ext cx="12757487" cy="23024494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9719786"/>
            <a:ext cx="8127648" cy="18007107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694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724969"/>
            <a:ext cx="21734978" cy="6262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8624810"/>
            <a:ext cx="21734978" cy="205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0029347"/>
            <a:ext cx="566999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5471E-4E2F-4828-84A0-A4938CFE151E}" type="datetimeFigureOut">
              <a:rPr lang="pt-BR" smtClean="0"/>
              <a:t>02/03/2020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0029347"/>
            <a:ext cx="8504992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0029347"/>
            <a:ext cx="566999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D25D1-3347-494D-813F-A5335016144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574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>
            <a:extLst>
              <a:ext uri="{FF2B5EF4-FFF2-40B4-BE49-F238E27FC236}">
                <a16:creationId xmlns:a16="http://schemas.microsoft.com/office/drawing/2014/main" id="{1013C0AA-2AB1-1244-82D2-D00B3569BD7C}"/>
              </a:ext>
            </a:extLst>
          </p:cNvPr>
          <p:cNvPicPr/>
          <p:nvPr/>
        </p:nvPicPr>
        <p:blipFill rotWithShape="1">
          <a:blip r:embed="rId2"/>
          <a:srcRect l="25488" t="27200" r="14241" b="14667"/>
          <a:stretch/>
        </p:blipFill>
        <p:spPr bwMode="auto">
          <a:xfrm>
            <a:off x="8014367" y="24750389"/>
            <a:ext cx="8039771" cy="47166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016000" y="8867006"/>
            <a:ext cx="6403477" cy="200054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RESUMO</a:t>
            </a:r>
          </a:p>
          <a:p>
            <a:pPr algn="ctr"/>
            <a:endParaRPr lang="pt-BR" sz="3200" b="1" dirty="0"/>
          </a:p>
          <a:p>
            <a:pPr algn="just"/>
            <a:r>
              <a:rPr lang="pt-BR" sz="3000" dirty="0"/>
              <a:t>Considerando que a satisfação dos clientes e a qualidade dos serviços por eles percebidos têm sido elementos essenciais à sobrevivência das empresas de diversos segmentos de atuação, objetiva-se </a:t>
            </a:r>
            <a:r>
              <a:rPr lang="pt-BR" sz="3000" dirty="0">
                <a:cs typeface="Arial" panose="020B0604020202020204" pitchFamily="34" charset="0"/>
              </a:rPr>
              <a:t>avaliar a qualidade dos serviços do Parque </a:t>
            </a:r>
            <a:r>
              <a:rPr lang="pt-BR" sz="3000" dirty="0" err="1">
                <a:cs typeface="Arial" panose="020B0604020202020204" pitchFamily="34" charset="0"/>
              </a:rPr>
              <a:t>Unipraias</a:t>
            </a:r>
            <a:r>
              <a:rPr lang="pt-BR" sz="3000" dirty="0">
                <a:cs typeface="Arial" panose="020B0604020202020204" pitchFamily="34" charset="0"/>
              </a:rPr>
              <a:t> considerando a percepção dos seus clientes de origem nacional. A</a:t>
            </a:r>
            <a:r>
              <a:rPr lang="pt-BR" sz="3000" dirty="0"/>
              <a:t> empresa do segmento turístico está localizada na cidade de Balneário Camboriú/SC. Para tanto, realizou-se a aplicação de questionário baseado no modelo SERVPERF, de Cronin e Taylor (1992), com foco em cinco dimensões da qualidade de serviços: aspectos tangíveis, confiabilidade, sensibilidade (ou presteza), segurança e empatia, considerando o desempenho percebido pelos respondentes. O questionário foi aplicado a uma amostra de 408 respondentes, em março/2019. Desse modo, pode-se observar que 99,6% dos clientes consideraram a qualidade dos serviços como boa ou excelente, 99,3% dos clientes sentiram-se satisfeitos ou muito satisfeitos e 99,5% pretendem recomendar o Parque </a:t>
            </a:r>
            <a:r>
              <a:rPr lang="pt-BR" sz="3000" dirty="0" err="1"/>
              <a:t>Unipraias</a:t>
            </a:r>
            <a:r>
              <a:rPr lang="pt-BR" sz="3000" dirty="0"/>
              <a:t>, o que permite concluir que o parque apresenta um excelente desempenho de qualidade em serviços. Apesar de não ter sido evidenciado aspectos críticos a serem melhorados com relação à prestação dos serviços,  sugere-se ações com foco nos clientes que aparentam estarem satisfeitos em níveis intermediários da escala.</a:t>
            </a:r>
          </a:p>
          <a:p>
            <a:pPr algn="just"/>
            <a:endParaRPr lang="pt-BR" sz="3000" spc="-150" dirty="0"/>
          </a:p>
          <a:p>
            <a:pPr algn="just"/>
            <a:r>
              <a:rPr lang="pt-BR" sz="3000" b="1" dirty="0"/>
              <a:t>Palavras-Chave:</a:t>
            </a:r>
            <a:r>
              <a:rPr lang="pt-BR" sz="3000" dirty="0"/>
              <a:t> Qualidade Percebida; Satisfação do Cliente; Marketing de Serviços; SERVPERF.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8622631" y="333212"/>
            <a:ext cx="15015412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6000" b="1" dirty="0"/>
              <a:t>A QUALIDADE PERCEBIDA E A SATISFAÇÃO DOS CLIENTES BRASILEIROS COM OS SERVIÇOS DO PARQUE UNIPRAIAS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8578516" y="3832299"/>
            <a:ext cx="15103642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cs typeface="Arial" panose="020B0604020202020204" pitchFamily="34" charset="0"/>
              </a:rPr>
              <a:t>João Anselmo </a:t>
            </a:r>
            <a:r>
              <a:rPr lang="pt-BR" sz="4000" dirty="0" err="1">
                <a:cs typeface="Arial" panose="020B0604020202020204" pitchFamily="34" charset="0"/>
              </a:rPr>
              <a:t>Tormen</a:t>
            </a:r>
            <a:r>
              <a:rPr lang="pt-BR" sz="4000" dirty="0">
                <a:cs typeface="Arial" panose="020B0604020202020204" pitchFamily="34" charset="0"/>
              </a:rPr>
              <a:t>-Ferreira (</a:t>
            </a:r>
            <a:r>
              <a:rPr lang="pt-BR" sz="4000" dirty="0"/>
              <a:t>joao.tormen@edu.univali.br) </a:t>
            </a:r>
            <a:br>
              <a:rPr lang="pt-BR" sz="4000" dirty="0"/>
            </a:br>
            <a:r>
              <a:rPr lang="pt-BR" sz="4000" dirty="0">
                <a:cs typeface="Arial" panose="020B0604020202020204" pitchFamily="34" charset="0"/>
              </a:rPr>
              <a:t>Francine </a:t>
            </a:r>
            <a:r>
              <a:rPr lang="pt-BR" sz="4000" dirty="0" err="1">
                <a:cs typeface="Arial" panose="020B0604020202020204" pitchFamily="34" charset="0"/>
              </a:rPr>
              <a:t>Lucatelli</a:t>
            </a:r>
            <a:r>
              <a:rPr lang="pt-BR" sz="4000" dirty="0">
                <a:cs typeface="Arial" panose="020B0604020202020204" pitchFamily="34" charset="0"/>
              </a:rPr>
              <a:t> (</a:t>
            </a:r>
            <a:r>
              <a:rPr lang="pt-BR" sz="4000" dirty="0"/>
              <a:t>fran_lucatelli@univali.br)</a:t>
            </a:r>
            <a:endParaRPr lang="pt-BR" sz="4000" dirty="0">
              <a:cs typeface="Arial" panose="020B0604020202020204" pitchFamily="34" charset="0"/>
            </a:endParaRPr>
          </a:p>
          <a:p>
            <a:pPr algn="ctr"/>
            <a:r>
              <a:rPr lang="pt-BR" sz="4000" dirty="0"/>
              <a:t>Dr. Hans </a:t>
            </a:r>
            <a:r>
              <a:rPr lang="pt-BR" sz="4000" dirty="0" err="1"/>
              <a:t>Peder</a:t>
            </a:r>
            <a:r>
              <a:rPr lang="pt-BR" sz="4000" dirty="0"/>
              <a:t> </a:t>
            </a:r>
            <a:r>
              <a:rPr lang="pt-BR" sz="4000" dirty="0" err="1"/>
              <a:t>Behling</a:t>
            </a:r>
            <a:r>
              <a:rPr lang="pt-BR" sz="4000" dirty="0"/>
              <a:t> (</a:t>
            </a:r>
            <a:r>
              <a:rPr lang="pt-BR" sz="4000" dirty="0" err="1"/>
              <a:t>hanspeda@univali.br</a:t>
            </a:r>
            <a:r>
              <a:rPr lang="pt-BR" sz="4000" dirty="0"/>
              <a:t>)</a:t>
            </a:r>
          </a:p>
          <a:p>
            <a:pPr algn="ctr"/>
            <a:endParaRPr lang="pt-BR" sz="4000" dirty="0">
              <a:cs typeface="Arial" panose="020B0604020202020204" pitchFamily="34" charset="0"/>
            </a:endParaRPr>
          </a:p>
          <a:p>
            <a:pPr algn="ctr"/>
            <a:r>
              <a:rPr lang="pt-BR" sz="4000" dirty="0">
                <a:cs typeface="Arial" panose="020B0604020202020204" pitchFamily="34" charset="0"/>
              </a:rPr>
              <a:t>PROGRAMA DE MESTRADO PROFISSIONAL EM ADMINISTRAÇÃO – GESTÃO, INTERNACIONALIZAÇÃO E LOGÍSTICA – PMPGIL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8115934" y="19007492"/>
            <a:ext cx="7603960" cy="6104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pt-BR" sz="3600" b="1" dirty="0">
                <a:cs typeface="Arial" panose="020B0604020202020204" pitchFamily="34" charset="0"/>
              </a:rPr>
              <a:t>Método da pesquisa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Abordagem Quantitativa, corte transversal;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Questionário adaptado – Modelo SERVPERF:</a:t>
            </a:r>
            <a:br>
              <a:rPr lang="pt-BR" sz="3000" dirty="0">
                <a:cs typeface="Arial" panose="020B0604020202020204" pitchFamily="34" charset="0"/>
              </a:rPr>
            </a:br>
            <a:r>
              <a:rPr lang="pt-BR" sz="3000" dirty="0">
                <a:cs typeface="Arial" panose="020B0604020202020204" pitchFamily="34" charset="0"/>
              </a:rPr>
              <a:t>perfil + 12 assertivas + 03 assertivas finais </a:t>
            </a:r>
            <a:br>
              <a:rPr lang="pt-BR" sz="3000" dirty="0">
                <a:cs typeface="Arial" panose="020B0604020202020204" pitchFamily="34" charset="0"/>
              </a:rPr>
            </a:br>
            <a:r>
              <a:rPr lang="pt-BR" sz="3000" dirty="0">
                <a:cs typeface="Arial" panose="020B0604020202020204" pitchFamily="34" charset="0"/>
              </a:rPr>
              <a:t>Pesquisa nas dependências do Parque, com 408 respondentes;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Análise: </a:t>
            </a:r>
            <a:r>
              <a:rPr lang="pt-BR" sz="3000" dirty="0" err="1">
                <a:cs typeface="Arial" panose="020B0604020202020204" pitchFamily="34" charset="0"/>
              </a:rPr>
              <a:t>Stata</a:t>
            </a:r>
            <a:r>
              <a:rPr lang="pt-BR" sz="3000" dirty="0">
                <a:cs typeface="Arial" panose="020B0604020202020204" pitchFamily="34" charset="0"/>
              </a:rPr>
              <a:t>/MP 14.0 e Software Microsoft® Excel.</a:t>
            </a:r>
          </a:p>
          <a:p>
            <a:pPr algn="ctr"/>
            <a:endParaRPr lang="pt-BR" sz="2800" b="1" dirty="0">
              <a:cs typeface="Arial" panose="020B0604020202020204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pt-BR" sz="3600" b="1" dirty="0">
                <a:cs typeface="Arial" panose="020B0604020202020204" pitchFamily="34" charset="0"/>
              </a:rPr>
              <a:t>Resultados</a:t>
            </a:r>
          </a:p>
          <a:p>
            <a:pPr algn="just"/>
            <a:r>
              <a:rPr lang="pt-BR" sz="3200" dirty="0">
                <a:cs typeface="Arial" panose="020B0604020202020204" pitchFamily="34" charset="0"/>
              </a:rPr>
              <a:t>Resultados das 12 assertivas adaptadas de Cronin e Taylor (1992):</a:t>
            </a:r>
            <a:endParaRPr lang="pt-B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16649029" y="8946756"/>
            <a:ext cx="7603960" cy="210211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cs typeface="Arial" panose="020B0604020202020204" pitchFamily="34" charset="0"/>
              </a:rPr>
              <a:t>Resultados das 03 assertivas finais (pretensão de recomendar/ qualidade dos serviços / sentimentos com relação aos serviços):</a:t>
            </a: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dirty="0">
              <a:cs typeface="Arial" panose="020B0604020202020204" pitchFamily="34" charset="0"/>
            </a:endParaRPr>
          </a:p>
          <a:p>
            <a:pPr algn="just"/>
            <a:endParaRPr lang="pt-BR" sz="3000" b="1" dirty="0">
              <a:cs typeface="Arial" panose="020B0604020202020204" pitchFamily="34" charset="0"/>
            </a:endParaRPr>
          </a:p>
          <a:p>
            <a:pPr algn="just"/>
            <a:endParaRPr lang="pt-BR" sz="3000" b="1" dirty="0">
              <a:cs typeface="Arial" panose="020B0604020202020204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pt-BR" sz="3600" b="1" dirty="0">
                <a:cs typeface="Arial" panose="020B0604020202020204" pitchFamily="34" charset="0"/>
              </a:rPr>
              <a:t>Considerações e Implicações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Avaliações positivas;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Pontos críticos não evidenciados;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Buscar clientes apóstolos;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Trabalhar a faixa de clientes em níveis intermediários de satisfação;</a:t>
            </a:r>
          </a:p>
          <a:p>
            <a:pPr marL="266700" indent="-266700" algn="just">
              <a:buFont typeface="Wingdings" pitchFamily="2" charset="2"/>
              <a:buChar char="§"/>
            </a:pPr>
            <a:r>
              <a:rPr lang="pt-BR" sz="3000" dirty="0">
                <a:cs typeface="Arial" panose="020B0604020202020204" pitchFamily="34" charset="0"/>
              </a:rPr>
              <a:t> Os resultados corroboram Cronin e Taylor (1992): a qualidade percebida dos serviços é um antecedente para a satisfação dos clientes, que é o que impacta as intenções de compra (ou recomendação).</a:t>
            </a:r>
          </a:p>
          <a:p>
            <a:pPr marL="266700" indent="-266700" algn="just">
              <a:buFont typeface="Wingdings" pitchFamily="2" charset="2"/>
              <a:buChar char="§"/>
            </a:pPr>
            <a:endParaRPr lang="pt-B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000"/>
              </a:spcAft>
            </a:pPr>
            <a:r>
              <a:rPr lang="pt-BR" sz="3600" b="1" dirty="0">
                <a:cs typeface="Arial" panose="020B0604020202020204" pitchFamily="34" charset="0"/>
              </a:rPr>
              <a:t>Principais Referências</a:t>
            </a:r>
          </a:p>
          <a:p>
            <a:pPr algn="just"/>
            <a:r>
              <a:rPr lang="en-US" sz="3000" dirty="0"/>
              <a:t>Cronin, J., &amp; Taylor, S. (1992). Measuring service quality: a reexamination and extension. </a:t>
            </a:r>
            <a:r>
              <a:rPr lang="en-US" sz="3000" i="1" dirty="0"/>
              <a:t>Journal of Marketing</a:t>
            </a:r>
            <a:r>
              <a:rPr lang="en-US" sz="3000" dirty="0"/>
              <a:t>, 56(3), 55-68.</a:t>
            </a:r>
          </a:p>
          <a:p>
            <a:pPr algn="just"/>
            <a:endParaRPr lang="en-US" sz="3000" dirty="0"/>
          </a:p>
          <a:p>
            <a:pPr algn="just"/>
            <a:r>
              <a:rPr lang="pt-BR" sz="3000" dirty="0"/>
              <a:t>Flores, L. C. S., Cavalcante, L. S., &amp; </a:t>
            </a:r>
            <a:r>
              <a:rPr lang="pt-BR" sz="3000" dirty="0" err="1"/>
              <a:t>Raye</a:t>
            </a:r>
            <a:r>
              <a:rPr lang="pt-BR" sz="3000" dirty="0"/>
              <a:t>, R. L. (2012, set./dez.). Marketing Turístico: estudo sobre o uso da tecnologia da informação e comunicação nas agências de viagens e turismo de Balneário Camboriú (SC, Brasil). </a:t>
            </a:r>
            <a:r>
              <a:rPr lang="pt-BR" sz="3000" i="1" dirty="0"/>
              <a:t>Revista Brasileira de Pesquisa em Turismo</a:t>
            </a:r>
            <a:r>
              <a:rPr lang="pt-BR" sz="3000" dirty="0"/>
              <a:t>, São Paulo, 6 (3), p. 322-339.</a:t>
            </a:r>
          </a:p>
          <a:p>
            <a:pPr algn="just"/>
            <a:endParaRPr lang="pt-BR" sz="3000" b="1" dirty="0">
              <a:cs typeface="Arial" panose="020B0604020202020204" pitchFamily="34" charset="0"/>
            </a:endParaRPr>
          </a:p>
          <a:p>
            <a:pPr algn="just"/>
            <a:r>
              <a:rPr lang="en-US" sz="3000" dirty="0"/>
              <a:t>Schneider, B., &amp; Bowen, D. E. (1999). Understanding customer delight and outrage. </a:t>
            </a:r>
            <a:r>
              <a:rPr lang="pt-BR" sz="3000" i="1" dirty="0"/>
              <a:t>Sloan Management Review</a:t>
            </a:r>
            <a:r>
              <a:rPr lang="pt-BR" sz="3000" dirty="0"/>
              <a:t>, 41(1), 35-45.</a:t>
            </a:r>
          </a:p>
          <a:p>
            <a:pPr algn="just"/>
            <a:endParaRPr lang="pt-B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8115934" y="8913413"/>
            <a:ext cx="7603960" cy="95462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pt-BR" sz="3600" b="1" dirty="0">
                <a:cs typeface="Arial" panose="020B0604020202020204" pitchFamily="34" charset="0"/>
              </a:rPr>
              <a:t>Referencial teórico</a:t>
            </a:r>
          </a:p>
          <a:p>
            <a:r>
              <a:rPr lang="pt-BR" sz="3000" u="sng" dirty="0">
                <a:cs typeface="Arial" panose="020B0604020202020204" pitchFamily="34" charset="0"/>
              </a:rPr>
              <a:t>MARKETING DE SERVIÇOS TURÍSTICOS:</a:t>
            </a:r>
          </a:p>
          <a:p>
            <a:pPr algn="just"/>
            <a:r>
              <a:rPr lang="pt-BR" sz="3000" dirty="0"/>
              <a:t>Flores, Cavalcante e </a:t>
            </a:r>
            <a:r>
              <a:rPr lang="pt-BR" sz="3000" dirty="0" err="1"/>
              <a:t>Raye</a:t>
            </a:r>
            <a:r>
              <a:rPr lang="pt-BR" sz="3000" dirty="0"/>
              <a:t> (2012) definem o composto de marketing no turismo como uma ponte que possibilita o contato entre as organizações turísticas e o meio ambiente turístico.</a:t>
            </a:r>
            <a:endParaRPr lang="pt-BR" sz="3000" dirty="0">
              <a:cs typeface="Arial" panose="020B0604020202020204" pitchFamily="34" charset="0"/>
            </a:endParaRPr>
          </a:p>
          <a:p>
            <a:pPr marL="266700" indent="-266700" algn="just">
              <a:buFont typeface="Wingdings" pitchFamily="2" charset="2"/>
              <a:buChar char="§"/>
            </a:pPr>
            <a:endParaRPr lang="pt-BR" sz="3000" dirty="0">
              <a:cs typeface="Arial" panose="020B0604020202020204" pitchFamily="34" charset="0"/>
            </a:endParaRPr>
          </a:p>
          <a:p>
            <a:pPr algn="just"/>
            <a:r>
              <a:rPr lang="pt-BR" sz="3000" u="sng" dirty="0">
                <a:cs typeface="Arial" panose="020B0604020202020204" pitchFamily="34" charset="0"/>
              </a:rPr>
              <a:t>SATISFAÇÃO DO CLIENTE:</a:t>
            </a:r>
          </a:p>
          <a:p>
            <a:pPr algn="just"/>
            <a:r>
              <a:rPr lang="pt-BR" sz="3000" dirty="0"/>
              <a:t>Schneider e </a:t>
            </a:r>
            <a:r>
              <a:rPr lang="pt-BR" sz="3000" dirty="0" err="1"/>
              <a:t>Bowen</a:t>
            </a:r>
            <a:r>
              <a:rPr lang="pt-BR" sz="3000" dirty="0"/>
              <a:t> (1999) mensuram a satisfação dos clientes não apenas pela ótica da satisfação ou insatisfação, mas partindo para o campo dos extremos e chegando ao prazer e à indignação (cliente apóstolo x terrorista).</a:t>
            </a:r>
          </a:p>
          <a:p>
            <a:pPr algn="just"/>
            <a:endParaRPr lang="pt-BR" sz="3000" spc="-150" dirty="0">
              <a:cs typeface="Arial" panose="020B0604020202020204" pitchFamily="34" charset="0"/>
            </a:endParaRPr>
          </a:p>
          <a:p>
            <a:r>
              <a:rPr lang="pt-BR" sz="3000" u="sng" dirty="0">
                <a:cs typeface="Arial" panose="020B0604020202020204" pitchFamily="34" charset="0"/>
              </a:rPr>
              <a:t>MENSURAÇÃO DA QUALIDADE DOS SERVIÇOS:</a:t>
            </a:r>
          </a:p>
          <a:p>
            <a:r>
              <a:rPr lang="pt-BR" sz="3000" dirty="0"/>
              <a:t>Cronin e Taylor (1992) indicam que a qualidade percebida dos serviços é um antecedente para a satisfação dos clientes e que essa satisfação é o que impacta as intenções de compra.</a:t>
            </a:r>
            <a:endParaRPr lang="pt-BR" sz="3000" dirty="0">
              <a:cs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5848" y="10522073"/>
            <a:ext cx="7970321" cy="4470127"/>
          </a:xfrm>
          <a:prstGeom prst="rect">
            <a:avLst/>
          </a:prstGeom>
        </p:spPr>
      </p:pic>
      <p:pic>
        <p:nvPicPr>
          <p:cNvPr id="4" name="Imagem 3" descr="Uma imagem contendo comida&#10;&#10;Descrição gerada automaticamente">
            <a:extLst>
              <a:ext uri="{FF2B5EF4-FFF2-40B4-BE49-F238E27FC236}">
                <a16:creationId xmlns:a16="http://schemas.microsoft.com/office/drawing/2014/main" id="{4404EBB2-E216-904D-901F-E7A6C08D10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-3438"/>
            <a:ext cx="6362700" cy="8712200"/>
          </a:xfrm>
          <a:prstGeom prst="rect">
            <a:avLst/>
          </a:prstGeom>
        </p:spPr>
      </p:pic>
      <p:pic>
        <p:nvPicPr>
          <p:cNvPr id="14" name="Imagem 13" descr="Uma imagem contendo screenshot, comida&#10;&#10;Descrição gerada automaticamente">
            <a:extLst>
              <a:ext uri="{FF2B5EF4-FFF2-40B4-BE49-F238E27FC236}">
                <a16:creationId xmlns:a16="http://schemas.microsoft.com/office/drawing/2014/main" id="{C83DA08F-8E71-E940-B719-F684E52F30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17280"/>
            <a:ext cx="25199975" cy="311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059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tivo de Imagem" ma:contentTypeID="0x0101009148F5A04DDD49CBA7127AADA5FB792B00AADE34325A8B49CDA8BB4DB53328F2140056F9E3BF4A60C24BB643953A8717F0E4" ma:contentTypeVersion="1" ma:contentTypeDescription="Carregar uma imagem." ma:contentTypeScope="" ma:versionID="a79c9ac28729125d94a62c6281df7ebb">
  <xsd:schema xmlns:xsd="http://www.w3.org/2001/XMLSchema" xmlns:xs="http://www.w3.org/2001/XMLSchema" xmlns:p="http://schemas.microsoft.com/office/2006/metadata/properties" xmlns:ns1="http://schemas.microsoft.com/sharepoint/v3" xmlns:ns2="16EFE524-ED19-48B4-A697-18115E9ACFA5" xmlns:ns3="http://schemas.microsoft.com/sharepoint/v3/fields" xmlns:ns4="74605401-ef82-4e58-8e01-df55332c0536" targetNamespace="http://schemas.microsoft.com/office/2006/metadata/properties" ma:root="true" ma:fieldsID="6e73ed6893f2e72d048a19ee3c68d208" ns1:_="" ns2:_="" ns3:_="" ns4:_="">
    <xsd:import namespace="http://schemas.microsoft.com/sharepoint/v3"/>
    <xsd:import namespace="16EFE524-ED19-48B4-A697-18115E9ACFA5"/>
    <xsd:import namespace="http://schemas.microsoft.com/sharepoint/v3/fields"/>
    <xsd:import namespace="74605401-ef82-4e58-8e01-df55332c0536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4:Resumo" minOccurs="0"/>
                <xsd:element ref="ns4:_dlc_DocId" minOccurs="0"/>
                <xsd:element ref="ns4:_dlc_DocIdUrl" minOccurs="0"/>
                <xsd:element ref="ns4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Caminho da URL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Tipo de Arquivo" ma:hidden="true" ma:internalName="File_x0020_Type" ma:readOnly="true">
      <xsd:simpleType>
        <xsd:restriction base="dms:Text"/>
      </xsd:simpleType>
    </xsd:element>
    <xsd:element name="HTML_x0020_File_x0020_Type" ma:index="10" nillable="true" ma:displayName="Tipo de Arquivo HTML" ma:hidden="true" ma:internalName="HTML_x0020_File_x0020_Type" ma:readOnly="true">
      <xsd:simpleType>
        <xsd:restriction base="dms:Text"/>
      </xsd:simpleType>
    </xsd:element>
    <xsd:element name="FSObjType" ma:index="11" nillable="true" ma:displayName="Tipo de Item" ma:hidden="true" ma:list="Docs" ma:internalName="FSObjType" ma:readOnly="true" ma:showField="FSType">
      <xsd:simpleType>
        <xsd:restriction base="dms:Lookup"/>
      </xsd:simpleType>
    </xsd:element>
    <xsd:element name="PublishingStartDate" ma:index="31" nillable="true" ma:displayName="Agendamento de Data de Início" ma:description="" ma:hidden="true" ma:internalName="PublishingStartDate">
      <xsd:simpleType>
        <xsd:restriction base="dms:Unknown"/>
      </xsd:simpleType>
    </xsd:element>
    <xsd:element name="PublishingExpirationDate" ma:index="32" nillable="true" ma:displayName="Agendamento de Data de Término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EFE524-ED19-48B4-A697-18115E9ACFA5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Existe Miniatura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Há Visualização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Largura" ma:internalName="ImageWidth" ma:readOnly="true">
      <xsd:simpleType>
        <xsd:restriction base="dms:Unknown"/>
      </xsd:simpleType>
    </xsd:element>
    <xsd:element name="ImageHeight" ma:index="22" nillable="true" ma:displayName="Altura" ma:internalName="ImageHeight" ma:readOnly="true">
      <xsd:simpleType>
        <xsd:restriction base="dms:Unknown"/>
      </xsd:simpleType>
    </xsd:element>
    <xsd:element name="ImageCreateDate" ma:index="25" nillable="true" ma:displayName="Data da Imagem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Direitos Autorais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5401-ef82-4e58-8e01-df55332c0536" elementFormDefault="qualified">
    <xsd:import namespace="http://schemas.microsoft.com/office/2006/documentManagement/types"/>
    <xsd:import namespace="http://schemas.microsoft.com/office/infopath/2007/PartnerControls"/>
    <xsd:element name="Resumo" ma:index="27" nillable="true" ma:displayName="Resumo" ma:internalName="Resumo">
      <xsd:simpleType>
        <xsd:restriction base="dms:Note">
          <xsd:maxLength value="255"/>
        </xsd:restriction>
      </xsd:simpleType>
    </xsd:element>
    <xsd:element name="_dlc_DocId" ma:index="28" nillable="true" ma:displayName="Valor da ID do Documento" ma:description="O valor da ID do documento atribuída a este item." ma:internalName="_dlc_DocId" ma:readOnly="true">
      <xsd:simpleType>
        <xsd:restriction base="dms:Text"/>
      </xsd:simpleType>
    </xsd:element>
    <xsd:element name="_dlc_DocIdUrl" ma:index="29" nillable="true" ma:displayName="ID do Documento" ma:description="Link permanente par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ID de Persistência" ma:description="Manter a ID ao adicion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or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 ma:index="23" ma:displayName="Comentários"/>
        <xsd:element name="keywords" minOccurs="0" maxOccurs="1" type="xsd:string" ma:index="14" ma:displayName="Palavras-chave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mageCreateDate xmlns="16EFE524-ED19-48B4-A697-18115E9ACFA5" xsi:nil="true"/>
    <Resumo xmlns="74605401-ef82-4e58-8e01-df55332c0536" xsi:nil="true"/>
    <PublishingExpirationDate xmlns="http://schemas.microsoft.com/sharepoint/v3" xsi:nil="true"/>
    <PublishingStartDate xmlns="http://schemas.microsoft.com/sharepoint/v3" xsi:nil="true"/>
    <wic_System_Copyright xmlns="http://schemas.microsoft.com/sharepoint/v3/fields" xsi:nil="true"/>
    <_dlc_DocId xmlns="74605401-ef82-4e58-8e01-df55332c0536">Q2MPMETMKQAM-110608423-3</_dlc_DocId>
    <_dlc_DocIdUrl xmlns="74605401-ef82-4e58-8e01-df55332c0536">
      <Url>http://adminnovoportal.univali.br/institucional/proppec/pesquisa/seminario-de-iniciacao-cientifica/inscrição/_layouts/15/DocIdRedir.aspx?ID=Q2MPMETMKQAM-110608423-3</Url>
      <Description>Q2MPMETMKQAM-110608423-3</Description>
    </_dlc_DocIdUrl>
  </documentManagement>
</p:properties>
</file>

<file path=customXml/itemProps1.xml><?xml version="1.0" encoding="utf-8"?>
<ds:datastoreItem xmlns:ds="http://schemas.openxmlformats.org/officeDocument/2006/customXml" ds:itemID="{9DCB695C-8D39-4BD0-9F40-5ADBCE1B2D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6EFE524-ED19-48B4-A697-18115E9ACFA5"/>
    <ds:schemaRef ds:uri="http://schemas.microsoft.com/sharepoint/v3/fields"/>
    <ds:schemaRef ds:uri="74605401-ef82-4e58-8e01-df55332c05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6116B3-0B94-4A84-AA2B-34ECDD24036E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067B8F9-43FB-4B58-9427-3E86F0D86D3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EE11465-A53A-481F-9CD1-4FB20B0ED3FE}">
  <ds:schemaRefs>
    <ds:schemaRef ds:uri="http://purl.org/dc/terms/"/>
    <ds:schemaRef ds:uri="http://purl.org/dc/dcmitype/"/>
    <ds:schemaRef ds:uri="16EFE524-ED19-48B4-A697-18115E9ACFA5"/>
    <ds:schemaRef ds:uri="http://schemas.microsoft.com/sharepoint/v3/field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74605401-ef82-4e58-8e01-df55332c0536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</TotalTime>
  <Words>603</Words>
  <Application>Microsoft Office PowerPoint</Application>
  <PresentationFormat>Personalizar</PresentationFormat>
  <Paragraphs>51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Tema do Office</vt:lpstr>
      <vt:lpstr>Apresentação do PowerPoint</vt:lpstr>
    </vt:vector>
  </TitlesOfParts>
  <Company>UNIVALI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Isadora Siqueira Mafra</dc:creator>
  <cp:keywords/>
  <dc:description/>
  <cp:lastModifiedBy>Juniana da Cruz Pires</cp:lastModifiedBy>
  <cp:revision>26</cp:revision>
  <dcterms:created xsi:type="dcterms:W3CDTF">2018-08-06T17:07:20Z</dcterms:created>
  <dcterms:modified xsi:type="dcterms:W3CDTF">2020-03-02T11:54:16Z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0x0101009148F5A04DDD49CBA7127AADA5FB792B00AADE34325A8B49CDA8BB4DB53328F2140056F9E3BF4A60C24BB643953A8717F0E4</vt:lpwstr>
  </property>
  <property fmtid="{D5CDD505-2E9C-101B-9397-08002B2CF9AE}" pid="3" name="_dlc_DocIdItemGuid">
    <vt:lpwstr>debc4e73-1a8b-40b7-9cbb-d236fd631f52</vt:lpwstr>
  </property>
</Properties>
</file>