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sldIdLst>
    <p:sldId id="258" r:id="rId6"/>
  </p:sldIdLst>
  <p:sldSz cx="25199975" cy="32399288"/>
  <p:notesSz cx="6858000" cy="9144000"/>
  <p:defaultTextStyle>
    <a:defPPr>
      <a:defRPr lang="pt-BR"/>
    </a:defPPr>
    <a:lvl1pPr marL="0" algn="l" defTabSz="2764688" rtl="0" eaLnBrk="1" latinLnBrk="0" hangingPunct="1">
      <a:defRPr sz="5442" kern="1200">
        <a:solidFill>
          <a:schemeClr val="tx1"/>
        </a:solidFill>
        <a:latin typeface="+mn-lt"/>
        <a:ea typeface="+mn-ea"/>
        <a:cs typeface="+mn-cs"/>
      </a:defRPr>
    </a:lvl1pPr>
    <a:lvl2pPr marL="1382344" algn="l" defTabSz="2764688" rtl="0" eaLnBrk="1" latinLnBrk="0" hangingPunct="1">
      <a:defRPr sz="5442" kern="1200">
        <a:solidFill>
          <a:schemeClr val="tx1"/>
        </a:solidFill>
        <a:latin typeface="+mn-lt"/>
        <a:ea typeface="+mn-ea"/>
        <a:cs typeface="+mn-cs"/>
      </a:defRPr>
    </a:lvl2pPr>
    <a:lvl3pPr marL="2764688" algn="l" defTabSz="2764688" rtl="0" eaLnBrk="1" latinLnBrk="0" hangingPunct="1">
      <a:defRPr sz="5442" kern="1200">
        <a:solidFill>
          <a:schemeClr val="tx1"/>
        </a:solidFill>
        <a:latin typeface="+mn-lt"/>
        <a:ea typeface="+mn-ea"/>
        <a:cs typeface="+mn-cs"/>
      </a:defRPr>
    </a:lvl3pPr>
    <a:lvl4pPr marL="4147033" algn="l" defTabSz="2764688" rtl="0" eaLnBrk="1" latinLnBrk="0" hangingPunct="1">
      <a:defRPr sz="5442" kern="1200">
        <a:solidFill>
          <a:schemeClr val="tx1"/>
        </a:solidFill>
        <a:latin typeface="+mn-lt"/>
        <a:ea typeface="+mn-ea"/>
        <a:cs typeface="+mn-cs"/>
      </a:defRPr>
    </a:lvl4pPr>
    <a:lvl5pPr marL="5529377" algn="l" defTabSz="2764688" rtl="0" eaLnBrk="1" latinLnBrk="0" hangingPunct="1">
      <a:defRPr sz="5442" kern="1200">
        <a:solidFill>
          <a:schemeClr val="tx1"/>
        </a:solidFill>
        <a:latin typeface="+mn-lt"/>
        <a:ea typeface="+mn-ea"/>
        <a:cs typeface="+mn-cs"/>
      </a:defRPr>
    </a:lvl5pPr>
    <a:lvl6pPr marL="6911721" algn="l" defTabSz="2764688" rtl="0" eaLnBrk="1" latinLnBrk="0" hangingPunct="1">
      <a:defRPr sz="5442" kern="1200">
        <a:solidFill>
          <a:schemeClr val="tx1"/>
        </a:solidFill>
        <a:latin typeface="+mn-lt"/>
        <a:ea typeface="+mn-ea"/>
        <a:cs typeface="+mn-cs"/>
      </a:defRPr>
    </a:lvl6pPr>
    <a:lvl7pPr marL="8294065" algn="l" defTabSz="2764688" rtl="0" eaLnBrk="1" latinLnBrk="0" hangingPunct="1">
      <a:defRPr sz="5442" kern="1200">
        <a:solidFill>
          <a:schemeClr val="tx1"/>
        </a:solidFill>
        <a:latin typeface="+mn-lt"/>
        <a:ea typeface="+mn-ea"/>
        <a:cs typeface="+mn-cs"/>
      </a:defRPr>
    </a:lvl7pPr>
    <a:lvl8pPr marL="9676409" algn="l" defTabSz="2764688" rtl="0" eaLnBrk="1" latinLnBrk="0" hangingPunct="1">
      <a:defRPr sz="5442" kern="1200">
        <a:solidFill>
          <a:schemeClr val="tx1"/>
        </a:solidFill>
        <a:latin typeface="+mn-lt"/>
        <a:ea typeface="+mn-ea"/>
        <a:cs typeface="+mn-cs"/>
      </a:defRPr>
    </a:lvl8pPr>
    <a:lvl9pPr marL="11058754" algn="l" defTabSz="2764688" rtl="0" eaLnBrk="1" latinLnBrk="0" hangingPunct="1">
      <a:defRPr sz="5442" kern="1200">
        <a:solidFill>
          <a:schemeClr val="tx1"/>
        </a:solidFill>
        <a:latin typeface="+mn-lt"/>
        <a:ea typeface="+mn-ea"/>
        <a:cs typeface="+mn-cs"/>
      </a:defRPr>
    </a:lvl9pPr>
  </p:defaultTextStyle>
  <p:extLst>
    <p:ext uri="{EFAFB233-063F-42B5-8137-9DF3F51BA10A}">
      <p15:sldGuideLst xmlns:p15="http://schemas.microsoft.com/office/powerpoint/2012/main">
        <p15:guide id="1" pos="5125" userDrawn="1">
          <p15:clr>
            <a:srgbClr val="A4A3A4"/>
          </p15:clr>
        </p15:guide>
        <p15:guide id="2" pos="10500" userDrawn="1">
          <p15:clr>
            <a:srgbClr val="A4A3A4"/>
          </p15:clr>
        </p15:guide>
        <p15:guide id="3" pos="9910" userDrawn="1">
          <p15:clr>
            <a:srgbClr val="A4A3A4"/>
          </p15:clr>
        </p15:guide>
        <p15:guide id="4" pos="15285" userDrawn="1">
          <p15:clr>
            <a:srgbClr val="A4A3A4"/>
          </p15:clr>
        </p15:guide>
        <p15:guide id="5" orient="horz" pos="103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211" autoAdjust="0"/>
    <p:restoredTop sz="94660"/>
  </p:normalViewPr>
  <p:slideViewPr>
    <p:cSldViewPr snapToGrid="0">
      <p:cViewPr varScale="1">
        <p:scale>
          <a:sx n="19" d="100"/>
          <a:sy n="19" d="100"/>
        </p:scale>
        <p:origin x="3126" y="138"/>
      </p:cViewPr>
      <p:guideLst>
        <p:guide pos="5125"/>
        <p:guide pos="10500"/>
        <p:guide pos="9910"/>
        <p:guide pos="15285"/>
        <p:guide orient="horz" pos="103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5" Type="http://schemas.openxmlformats.org/officeDocument/2006/relationships/slideMaster" Target="slideMasters/slideMaster1.xml"/><Relationship Id="rId1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889998" y="5302386"/>
            <a:ext cx="21419979" cy="11279752"/>
          </a:xfrm>
        </p:spPr>
        <p:txBody>
          <a:bodyPr anchor="b"/>
          <a:lstStyle>
            <a:lvl1pPr algn="ctr">
              <a:defRPr sz="16535"/>
            </a:lvl1pPr>
          </a:lstStyle>
          <a:p>
            <a:r>
              <a:rPr lang="pt-BR"/>
              <a:t>Clique para editar o título mestre</a:t>
            </a:r>
            <a:endParaRPr lang="en-US" dirty="0"/>
          </a:p>
        </p:txBody>
      </p:sp>
      <p:sp>
        <p:nvSpPr>
          <p:cNvPr id="3" name="Subtitle 2"/>
          <p:cNvSpPr>
            <a:spLocks noGrp="1"/>
          </p:cNvSpPr>
          <p:nvPr>
            <p:ph type="subTitle" idx="1"/>
          </p:nvPr>
        </p:nvSpPr>
        <p:spPr>
          <a:xfrm>
            <a:off x="3149997" y="17017128"/>
            <a:ext cx="18899981" cy="7822326"/>
          </a:xfrm>
        </p:spPr>
        <p:txBody>
          <a:bodyPr/>
          <a:lstStyle>
            <a:lvl1pPr marL="0" indent="0" algn="ctr">
              <a:buNone/>
              <a:defRPr sz="6614"/>
            </a:lvl1pPr>
            <a:lvl2pPr marL="1259997" indent="0" algn="ctr">
              <a:buNone/>
              <a:defRPr sz="5512"/>
            </a:lvl2pPr>
            <a:lvl3pPr marL="2519995" indent="0" algn="ctr">
              <a:buNone/>
              <a:defRPr sz="4961"/>
            </a:lvl3pPr>
            <a:lvl4pPr marL="3779992" indent="0" algn="ctr">
              <a:buNone/>
              <a:defRPr sz="4409"/>
            </a:lvl4pPr>
            <a:lvl5pPr marL="5039990" indent="0" algn="ctr">
              <a:buNone/>
              <a:defRPr sz="4409"/>
            </a:lvl5pPr>
            <a:lvl6pPr marL="6299987" indent="0" algn="ctr">
              <a:buNone/>
              <a:defRPr sz="4409"/>
            </a:lvl6pPr>
            <a:lvl7pPr marL="7559985" indent="0" algn="ctr">
              <a:buNone/>
              <a:defRPr sz="4409"/>
            </a:lvl7pPr>
            <a:lvl8pPr marL="8819982" indent="0" algn="ctr">
              <a:buNone/>
              <a:defRPr sz="4409"/>
            </a:lvl8pPr>
            <a:lvl9pPr marL="10079980" indent="0" algn="ctr">
              <a:buNone/>
              <a:defRPr sz="4409"/>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44B5471E-4E2F-4828-84A0-A4938CFE151E}" type="datetimeFigureOut">
              <a:rPr lang="pt-BR" smtClean="0"/>
              <a:t>02/03/2020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574899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4B5471E-4E2F-4828-84A0-A4938CFE151E}" type="datetimeFigureOut">
              <a:rPr lang="pt-BR" smtClean="0"/>
              <a:t>02/03/2020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225026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033733" y="1724962"/>
            <a:ext cx="5433745" cy="27456899"/>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1732500" y="1724962"/>
            <a:ext cx="15986234" cy="27456899"/>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4B5471E-4E2F-4828-84A0-A4938CFE151E}" type="datetimeFigureOut">
              <a:rPr lang="pt-BR" smtClean="0"/>
              <a:t>02/03/2020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1271025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4B5471E-4E2F-4828-84A0-A4938CFE151E}" type="datetimeFigureOut">
              <a:rPr lang="pt-BR" smtClean="0"/>
              <a:t>02/03/2020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2925811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1719375" y="8077332"/>
            <a:ext cx="21734978" cy="13477201"/>
          </a:xfrm>
        </p:spPr>
        <p:txBody>
          <a:bodyPr anchor="b"/>
          <a:lstStyle>
            <a:lvl1pPr>
              <a:defRPr sz="16535"/>
            </a:lvl1pPr>
          </a:lstStyle>
          <a:p>
            <a:r>
              <a:rPr lang="pt-BR"/>
              <a:t>Clique para editar o título mestre</a:t>
            </a:r>
            <a:endParaRPr lang="en-US" dirty="0"/>
          </a:p>
        </p:txBody>
      </p:sp>
      <p:sp>
        <p:nvSpPr>
          <p:cNvPr id="3" name="Text Placeholder 2"/>
          <p:cNvSpPr>
            <a:spLocks noGrp="1"/>
          </p:cNvSpPr>
          <p:nvPr>
            <p:ph type="body" idx="1"/>
          </p:nvPr>
        </p:nvSpPr>
        <p:spPr>
          <a:xfrm>
            <a:off x="1719375" y="21682033"/>
            <a:ext cx="21734978" cy="7087342"/>
          </a:xfrm>
        </p:spPr>
        <p:txBody>
          <a:bodyPr/>
          <a:lstStyle>
            <a:lvl1pPr marL="0" indent="0">
              <a:buNone/>
              <a:defRPr sz="6614">
                <a:solidFill>
                  <a:schemeClr val="tx1"/>
                </a:solidFill>
              </a:defRPr>
            </a:lvl1pPr>
            <a:lvl2pPr marL="1259997" indent="0">
              <a:buNone/>
              <a:defRPr sz="5512">
                <a:solidFill>
                  <a:schemeClr val="tx1">
                    <a:tint val="75000"/>
                  </a:schemeClr>
                </a:solidFill>
              </a:defRPr>
            </a:lvl2pPr>
            <a:lvl3pPr marL="2519995" indent="0">
              <a:buNone/>
              <a:defRPr sz="4961">
                <a:solidFill>
                  <a:schemeClr val="tx1">
                    <a:tint val="75000"/>
                  </a:schemeClr>
                </a:solidFill>
              </a:defRPr>
            </a:lvl3pPr>
            <a:lvl4pPr marL="3779992" indent="0">
              <a:buNone/>
              <a:defRPr sz="4409">
                <a:solidFill>
                  <a:schemeClr val="tx1">
                    <a:tint val="75000"/>
                  </a:schemeClr>
                </a:solidFill>
              </a:defRPr>
            </a:lvl4pPr>
            <a:lvl5pPr marL="5039990" indent="0">
              <a:buNone/>
              <a:defRPr sz="4409">
                <a:solidFill>
                  <a:schemeClr val="tx1">
                    <a:tint val="75000"/>
                  </a:schemeClr>
                </a:solidFill>
              </a:defRPr>
            </a:lvl5pPr>
            <a:lvl6pPr marL="6299987" indent="0">
              <a:buNone/>
              <a:defRPr sz="4409">
                <a:solidFill>
                  <a:schemeClr val="tx1">
                    <a:tint val="75000"/>
                  </a:schemeClr>
                </a:solidFill>
              </a:defRPr>
            </a:lvl6pPr>
            <a:lvl7pPr marL="7559985" indent="0">
              <a:buNone/>
              <a:defRPr sz="4409">
                <a:solidFill>
                  <a:schemeClr val="tx1">
                    <a:tint val="75000"/>
                  </a:schemeClr>
                </a:solidFill>
              </a:defRPr>
            </a:lvl7pPr>
            <a:lvl8pPr marL="8819982" indent="0">
              <a:buNone/>
              <a:defRPr sz="4409">
                <a:solidFill>
                  <a:schemeClr val="tx1">
                    <a:tint val="75000"/>
                  </a:schemeClr>
                </a:solidFill>
              </a:defRPr>
            </a:lvl8pPr>
            <a:lvl9pPr marL="10079980" indent="0">
              <a:buNone/>
              <a:defRPr sz="4409">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44B5471E-4E2F-4828-84A0-A4938CFE151E}" type="datetimeFigureOut">
              <a:rPr lang="pt-BR" smtClean="0"/>
              <a:t>02/03/2020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2546149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1732498" y="8624810"/>
            <a:ext cx="10709989" cy="20557051"/>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12757488" y="8624810"/>
            <a:ext cx="10709989" cy="20557051"/>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44B5471E-4E2F-4828-84A0-A4938CFE151E}" type="datetimeFigureOut">
              <a:rPr lang="pt-BR" smtClean="0"/>
              <a:t>02/03/2020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1458368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1735781" y="1724969"/>
            <a:ext cx="21734978" cy="6262365"/>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1735783" y="7942328"/>
            <a:ext cx="10660769" cy="3892412"/>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pt-BR"/>
              <a:t>Clique para editar o texto mestre</a:t>
            </a:r>
          </a:p>
        </p:txBody>
      </p:sp>
      <p:sp>
        <p:nvSpPr>
          <p:cNvPr id="4" name="Content Placeholder 3"/>
          <p:cNvSpPr>
            <a:spLocks noGrp="1"/>
          </p:cNvSpPr>
          <p:nvPr>
            <p:ph sz="half" idx="2"/>
          </p:nvPr>
        </p:nvSpPr>
        <p:spPr>
          <a:xfrm>
            <a:off x="1735783" y="11834740"/>
            <a:ext cx="10660769" cy="1740712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12757489" y="7942328"/>
            <a:ext cx="10713272" cy="3892412"/>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pt-BR"/>
              <a:t>Clique para editar o texto mestre</a:t>
            </a:r>
          </a:p>
        </p:txBody>
      </p:sp>
      <p:sp>
        <p:nvSpPr>
          <p:cNvPr id="6" name="Content Placeholder 5"/>
          <p:cNvSpPr>
            <a:spLocks noGrp="1"/>
          </p:cNvSpPr>
          <p:nvPr>
            <p:ph sz="quarter" idx="4"/>
          </p:nvPr>
        </p:nvSpPr>
        <p:spPr>
          <a:xfrm>
            <a:off x="12757489" y="11834740"/>
            <a:ext cx="10713272" cy="1740712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44B5471E-4E2F-4828-84A0-A4938CFE151E}" type="datetimeFigureOut">
              <a:rPr lang="pt-BR" smtClean="0"/>
              <a:t>02/03/2020</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1773992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44B5471E-4E2F-4828-84A0-A4938CFE151E}" type="datetimeFigureOut">
              <a:rPr lang="pt-BR" smtClean="0"/>
              <a:t>02/03/2020</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360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B5471E-4E2F-4828-84A0-A4938CFE151E}" type="datetimeFigureOut">
              <a:rPr lang="pt-BR" smtClean="0"/>
              <a:t>02/03/2020</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1552793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35780" y="2159952"/>
            <a:ext cx="8127648" cy="7559834"/>
          </a:xfrm>
        </p:spPr>
        <p:txBody>
          <a:bodyPr anchor="b"/>
          <a:lstStyle>
            <a:lvl1pPr>
              <a:defRPr sz="8819"/>
            </a:lvl1pPr>
          </a:lstStyle>
          <a:p>
            <a:r>
              <a:rPr lang="pt-BR"/>
              <a:t>Clique para editar o título mestre</a:t>
            </a:r>
            <a:endParaRPr lang="en-US" dirty="0"/>
          </a:p>
        </p:txBody>
      </p:sp>
      <p:sp>
        <p:nvSpPr>
          <p:cNvPr id="3" name="Content Placeholder 2"/>
          <p:cNvSpPr>
            <a:spLocks noGrp="1"/>
          </p:cNvSpPr>
          <p:nvPr>
            <p:ph idx="1"/>
          </p:nvPr>
        </p:nvSpPr>
        <p:spPr>
          <a:xfrm>
            <a:off x="10713272" y="4664905"/>
            <a:ext cx="12757487" cy="23024494"/>
          </a:xfrm>
        </p:spPr>
        <p:txBody>
          <a:bodyPr/>
          <a:lstStyle>
            <a:lvl1pPr>
              <a:defRPr sz="8819"/>
            </a:lvl1pPr>
            <a:lvl2pPr>
              <a:defRPr sz="7717"/>
            </a:lvl2pPr>
            <a:lvl3pPr>
              <a:defRPr sz="6614"/>
            </a:lvl3pPr>
            <a:lvl4pPr>
              <a:defRPr sz="5512"/>
            </a:lvl4pPr>
            <a:lvl5pPr>
              <a:defRPr sz="5512"/>
            </a:lvl5pPr>
            <a:lvl6pPr>
              <a:defRPr sz="5512"/>
            </a:lvl6pPr>
            <a:lvl7pPr>
              <a:defRPr sz="5512"/>
            </a:lvl7pPr>
            <a:lvl8pPr>
              <a:defRPr sz="5512"/>
            </a:lvl8pPr>
            <a:lvl9pPr>
              <a:defRPr sz="5512"/>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1735780" y="9719786"/>
            <a:ext cx="8127648" cy="18007107"/>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pt-BR"/>
              <a:t>Clique para editar o texto mestre</a:t>
            </a:r>
          </a:p>
        </p:txBody>
      </p:sp>
      <p:sp>
        <p:nvSpPr>
          <p:cNvPr id="5" name="Date Placeholder 4"/>
          <p:cNvSpPr>
            <a:spLocks noGrp="1"/>
          </p:cNvSpPr>
          <p:nvPr>
            <p:ph type="dt" sz="half" idx="10"/>
          </p:nvPr>
        </p:nvSpPr>
        <p:spPr/>
        <p:txBody>
          <a:bodyPr/>
          <a:lstStyle/>
          <a:p>
            <a:fld id="{44B5471E-4E2F-4828-84A0-A4938CFE151E}" type="datetimeFigureOut">
              <a:rPr lang="pt-BR" smtClean="0"/>
              <a:t>02/03/2020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4045136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35780" y="2159952"/>
            <a:ext cx="8127648" cy="7559834"/>
          </a:xfrm>
        </p:spPr>
        <p:txBody>
          <a:bodyPr anchor="b"/>
          <a:lstStyle>
            <a:lvl1pPr>
              <a:defRPr sz="8819"/>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0713272" y="4664905"/>
            <a:ext cx="12757487" cy="23024494"/>
          </a:xfrm>
        </p:spPr>
        <p:txBody>
          <a:bodyPr anchor="t"/>
          <a:lstStyle>
            <a:lvl1pPr marL="0" indent="0">
              <a:buNone/>
              <a:defRPr sz="8819"/>
            </a:lvl1pPr>
            <a:lvl2pPr marL="1259997" indent="0">
              <a:buNone/>
              <a:defRPr sz="7717"/>
            </a:lvl2pPr>
            <a:lvl3pPr marL="2519995" indent="0">
              <a:buNone/>
              <a:defRPr sz="6614"/>
            </a:lvl3pPr>
            <a:lvl4pPr marL="3779992" indent="0">
              <a:buNone/>
              <a:defRPr sz="5512"/>
            </a:lvl4pPr>
            <a:lvl5pPr marL="5039990" indent="0">
              <a:buNone/>
              <a:defRPr sz="5512"/>
            </a:lvl5pPr>
            <a:lvl6pPr marL="6299987" indent="0">
              <a:buNone/>
              <a:defRPr sz="5512"/>
            </a:lvl6pPr>
            <a:lvl7pPr marL="7559985" indent="0">
              <a:buNone/>
              <a:defRPr sz="5512"/>
            </a:lvl7pPr>
            <a:lvl8pPr marL="8819982" indent="0">
              <a:buNone/>
              <a:defRPr sz="5512"/>
            </a:lvl8pPr>
            <a:lvl9pPr marL="10079980" indent="0">
              <a:buNone/>
              <a:defRPr sz="5512"/>
            </a:lvl9pPr>
          </a:lstStyle>
          <a:p>
            <a:r>
              <a:rPr lang="pt-BR"/>
              <a:t>Clique no ícone para adicionar uma imagem</a:t>
            </a:r>
            <a:endParaRPr lang="en-US" dirty="0"/>
          </a:p>
        </p:txBody>
      </p:sp>
      <p:sp>
        <p:nvSpPr>
          <p:cNvPr id="4" name="Text Placeholder 3"/>
          <p:cNvSpPr>
            <a:spLocks noGrp="1"/>
          </p:cNvSpPr>
          <p:nvPr>
            <p:ph type="body" sz="half" idx="2"/>
          </p:nvPr>
        </p:nvSpPr>
        <p:spPr>
          <a:xfrm>
            <a:off x="1735780" y="9719786"/>
            <a:ext cx="8127648" cy="18007107"/>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pt-BR"/>
              <a:t>Clique para editar o texto mestre</a:t>
            </a:r>
          </a:p>
        </p:txBody>
      </p:sp>
      <p:sp>
        <p:nvSpPr>
          <p:cNvPr id="5" name="Date Placeholder 4"/>
          <p:cNvSpPr>
            <a:spLocks noGrp="1"/>
          </p:cNvSpPr>
          <p:nvPr>
            <p:ph type="dt" sz="half" idx="10"/>
          </p:nvPr>
        </p:nvSpPr>
        <p:spPr/>
        <p:txBody>
          <a:bodyPr/>
          <a:lstStyle/>
          <a:p>
            <a:fld id="{44B5471E-4E2F-4828-84A0-A4938CFE151E}" type="datetimeFigureOut">
              <a:rPr lang="pt-BR" smtClean="0"/>
              <a:t>02/03/2020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89D25D1-3347-494D-813F-A53350161448}" type="slidenum">
              <a:rPr lang="pt-BR" smtClean="0"/>
              <a:t>‹nº›</a:t>
            </a:fld>
            <a:endParaRPr lang="pt-BR"/>
          </a:p>
        </p:txBody>
      </p:sp>
    </p:spTree>
    <p:extLst>
      <p:ext uri="{BB962C8B-B14F-4D97-AF65-F5344CB8AC3E}">
        <p14:creationId xmlns:p14="http://schemas.microsoft.com/office/powerpoint/2010/main" val="696946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32499" y="1724969"/>
            <a:ext cx="21734978" cy="6262365"/>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1732499" y="8624810"/>
            <a:ext cx="21734978" cy="20557051"/>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732498" y="30029347"/>
            <a:ext cx="5669994" cy="1724962"/>
          </a:xfrm>
          <a:prstGeom prst="rect">
            <a:avLst/>
          </a:prstGeom>
        </p:spPr>
        <p:txBody>
          <a:bodyPr vert="horz" lIns="91440" tIns="45720" rIns="91440" bIns="45720" rtlCol="0" anchor="ctr"/>
          <a:lstStyle>
            <a:lvl1pPr algn="l">
              <a:defRPr sz="3307">
                <a:solidFill>
                  <a:schemeClr val="tx1">
                    <a:tint val="75000"/>
                  </a:schemeClr>
                </a:solidFill>
              </a:defRPr>
            </a:lvl1pPr>
          </a:lstStyle>
          <a:p>
            <a:fld id="{44B5471E-4E2F-4828-84A0-A4938CFE151E}" type="datetimeFigureOut">
              <a:rPr lang="pt-BR" smtClean="0"/>
              <a:t>02/03/2020</a:t>
            </a:fld>
            <a:endParaRPr lang="pt-BR"/>
          </a:p>
        </p:txBody>
      </p:sp>
      <p:sp>
        <p:nvSpPr>
          <p:cNvPr id="5" name="Footer Placeholder 4"/>
          <p:cNvSpPr>
            <a:spLocks noGrp="1"/>
          </p:cNvSpPr>
          <p:nvPr>
            <p:ph type="ftr" sz="quarter" idx="3"/>
          </p:nvPr>
        </p:nvSpPr>
        <p:spPr>
          <a:xfrm>
            <a:off x="8347492" y="30029347"/>
            <a:ext cx="8504992" cy="1724962"/>
          </a:xfrm>
          <a:prstGeom prst="rect">
            <a:avLst/>
          </a:prstGeom>
        </p:spPr>
        <p:txBody>
          <a:bodyPr vert="horz" lIns="91440" tIns="45720" rIns="91440" bIns="45720" rtlCol="0" anchor="ctr"/>
          <a:lstStyle>
            <a:lvl1pPr algn="ctr">
              <a:defRPr sz="3307">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17797483" y="30029347"/>
            <a:ext cx="5669994" cy="1724962"/>
          </a:xfrm>
          <a:prstGeom prst="rect">
            <a:avLst/>
          </a:prstGeom>
        </p:spPr>
        <p:txBody>
          <a:bodyPr vert="horz" lIns="91440" tIns="45720" rIns="91440" bIns="45720" rtlCol="0" anchor="ctr"/>
          <a:lstStyle>
            <a:lvl1pPr algn="r">
              <a:defRPr sz="3307">
                <a:solidFill>
                  <a:schemeClr val="tx1">
                    <a:tint val="75000"/>
                  </a:schemeClr>
                </a:solidFill>
              </a:defRPr>
            </a:lvl1pPr>
          </a:lstStyle>
          <a:p>
            <a:fld id="{989D25D1-3347-494D-813F-A53350161448}" type="slidenum">
              <a:rPr lang="pt-BR" smtClean="0"/>
              <a:t>‹nº›</a:t>
            </a:fld>
            <a:endParaRPr lang="pt-BR"/>
          </a:p>
        </p:txBody>
      </p:sp>
    </p:spTree>
    <p:extLst>
      <p:ext uri="{BB962C8B-B14F-4D97-AF65-F5344CB8AC3E}">
        <p14:creationId xmlns:p14="http://schemas.microsoft.com/office/powerpoint/2010/main" val="6957492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519995" rtl="0" eaLnBrk="1" latinLnBrk="0" hangingPunct="1">
        <a:lnSpc>
          <a:spcPct val="90000"/>
        </a:lnSpc>
        <a:spcBef>
          <a:spcPct val="0"/>
        </a:spcBef>
        <a:buNone/>
        <a:defRPr sz="12126" kern="1200">
          <a:solidFill>
            <a:schemeClr val="tx1"/>
          </a:solidFill>
          <a:latin typeface="+mj-lt"/>
          <a:ea typeface="+mj-ea"/>
          <a:cs typeface="+mj-cs"/>
        </a:defRPr>
      </a:lvl1pPr>
    </p:titleStyle>
    <p:bodyStyle>
      <a:lvl1pPr marL="629999" indent="-629999" algn="l" defTabSz="2519995" rtl="0" eaLnBrk="1" latinLnBrk="0" hangingPunct="1">
        <a:lnSpc>
          <a:spcPct val="90000"/>
        </a:lnSpc>
        <a:spcBef>
          <a:spcPts val="2756"/>
        </a:spcBef>
        <a:buFont typeface="Arial" panose="020B0604020202020204" pitchFamily="34" charset="0"/>
        <a:buChar char="•"/>
        <a:defRPr sz="7717" kern="1200">
          <a:solidFill>
            <a:schemeClr val="tx1"/>
          </a:solidFill>
          <a:latin typeface="+mn-lt"/>
          <a:ea typeface="+mn-ea"/>
          <a:cs typeface="+mn-cs"/>
        </a:defRPr>
      </a:lvl1pPr>
      <a:lvl2pPr marL="1889996" indent="-629999" algn="l" defTabSz="2519995" rtl="0" eaLnBrk="1" latinLnBrk="0" hangingPunct="1">
        <a:lnSpc>
          <a:spcPct val="90000"/>
        </a:lnSpc>
        <a:spcBef>
          <a:spcPts val="1378"/>
        </a:spcBef>
        <a:buFont typeface="Arial" panose="020B0604020202020204" pitchFamily="34" charset="0"/>
        <a:buChar char="•"/>
        <a:defRPr sz="6614" kern="1200">
          <a:solidFill>
            <a:schemeClr val="tx1"/>
          </a:solidFill>
          <a:latin typeface="+mn-lt"/>
          <a:ea typeface="+mn-ea"/>
          <a:cs typeface="+mn-cs"/>
        </a:defRPr>
      </a:lvl2pPr>
      <a:lvl3pPr marL="3149994" indent="-629999" algn="l" defTabSz="2519995" rtl="0" eaLnBrk="1" latinLnBrk="0" hangingPunct="1">
        <a:lnSpc>
          <a:spcPct val="90000"/>
        </a:lnSpc>
        <a:spcBef>
          <a:spcPts val="1378"/>
        </a:spcBef>
        <a:buFont typeface="Arial" panose="020B0604020202020204" pitchFamily="34" charset="0"/>
        <a:buChar char="•"/>
        <a:defRPr sz="5512" kern="1200">
          <a:solidFill>
            <a:schemeClr val="tx1"/>
          </a:solidFill>
          <a:latin typeface="+mn-lt"/>
          <a:ea typeface="+mn-ea"/>
          <a:cs typeface="+mn-cs"/>
        </a:defRPr>
      </a:lvl3pPr>
      <a:lvl4pPr marL="440999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4pPr>
      <a:lvl5pPr marL="566998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5pPr>
      <a:lvl6pPr marL="6929986"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6pPr>
      <a:lvl7pPr marL="8189984"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7pPr>
      <a:lvl8pPr marL="944998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8pPr>
      <a:lvl9pPr marL="1070997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9pPr>
    </p:bodyStyle>
    <p:otherStyle>
      <a:defPPr>
        <a:defRPr lang="en-US"/>
      </a:defPPr>
      <a:lvl1pPr marL="0" algn="l" defTabSz="2519995" rtl="0" eaLnBrk="1" latinLnBrk="0" hangingPunct="1">
        <a:defRPr sz="4961" kern="1200">
          <a:solidFill>
            <a:schemeClr val="tx1"/>
          </a:solidFill>
          <a:latin typeface="+mn-lt"/>
          <a:ea typeface="+mn-ea"/>
          <a:cs typeface="+mn-cs"/>
        </a:defRPr>
      </a:lvl1pPr>
      <a:lvl2pPr marL="1259997" algn="l" defTabSz="2519995" rtl="0" eaLnBrk="1" latinLnBrk="0" hangingPunct="1">
        <a:defRPr sz="4961" kern="1200">
          <a:solidFill>
            <a:schemeClr val="tx1"/>
          </a:solidFill>
          <a:latin typeface="+mn-lt"/>
          <a:ea typeface="+mn-ea"/>
          <a:cs typeface="+mn-cs"/>
        </a:defRPr>
      </a:lvl2pPr>
      <a:lvl3pPr marL="2519995" algn="l" defTabSz="2519995" rtl="0" eaLnBrk="1" latinLnBrk="0" hangingPunct="1">
        <a:defRPr sz="4961" kern="1200">
          <a:solidFill>
            <a:schemeClr val="tx1"/>
          </a:solidFill>
          <a:latin typeface="+mn-lt"/>
          <a:ea typeface="+mn-ea"/>
          <a:cs typeface="+mn-cs"/>
        </a:defRPr>
      </a:lvl3pPr>
      <a:lvl4pPr marL="3779992" algn="l" defTabSz="2519995" rtl="0" eaLnBrk="1" latinLnBrk="0" hangingPunct="1">
        <a:defRPr sz="4961" kern="1200">
          <a:solidFill>
            <a:schemeClr val="tx1"/>
          </a:solidFill>
          <a:latin typeface="+mn-lt"/>
          <a:ea typeface="+mn-ea"/>
          <a:cs typeface="+mn-cs"/>
        </a:defRPr>
      </a:lvl4pPr>
      <a:lvl5pPr marL="5039990" algn="l" defTabSz="2519995" rtl="0" eaLnBrk="1" latinLnBrk="0" hangingPunct="1">
        <a:defRPr sz="4961" kern="1200">
          <a:solidFill>
            <a:schemeClr val="tx1"/>
          </a:solidFill>
          <a:latin typeface="+mn-lt"/>
          <a:ea typeface="+mn-ea"/>
          <a:cs typeface="+mn-cs"/>
        </a:defRPr>
      </a:lvl5pPr>
      <a:lvl6pPr marL="6299987" algn="l" defTabSz="2519995" rtl="0" eaLnBrk="1" latinLnBrk="0" hangingPunct="1">
        <a:defRPr sz="4961" kern="1200">
          <a:solidFill>
            <a:schemeClr val="tx1"/>
          </a:solidFill>
          <a:latin typeface="+mn-lt"/>
          <a:ea typeface="+mn-ea"/>
          <a:cs typeface="+mn-cs"/>
        </a:defRPr>
      </a:lvl6pPr>
      <a:lvl7pPr marL="7559985" algn="l" defTabSz="2519995" rtl="0" eaLnBrk="1" latinLnBrk="0" hangingPunct="1">
        <a:defRPr sz="4961" kern="1200">
          <a:solidFill>
            <a:schemeClr val="tx1"/>
          </a:solidFill>
          <a:latin typeface="+mn-lt"/>
          <a:ea typeface="+mn-ea"/>
          <a:cs typeface="+mn-cs"/>
        </a:defRPr>
      </a:lvl7pPr>
      <a:lvl8pPr marL="8819982" algn="l" defTabSz="2519995" rtl="0" eaLnBrk="1" latinLnBrk="0" hangingPunct="1">
        <a:defRPr sz="4961" kern="1200">
          <a:solidFill>
            <a:schemeClr val="tx1"/>
          </a:solidFill>
          <a:latin typeface="+mn-lt"/>
          <a:ea typeface="+mn-ea"/>
          <a:cs typeface="+mn-cs"/>
        </a:defRPr>
      </a:lvl8pPr>
      <a:lvl9pPr marL="10079980" algn="l" defTabSz="2519995" rtl="0" eaLnBrk="1" latinLnBrk="0" hangingPunct="1">
        <a:defRPr sz="496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evandrooldra@gmail.com" TargetMode="External"/><Relationship Id="rId7" Type="http://schemas.openxmlformats.org/officeDocument/2006/relationships/image" Target="../media/image3.png"/><Relationship Id="rId2" Type="http://schemas.openxmlformats.org/officeDocument/2006/relationships/hyperlink" Target="mailto:marcoscezne@gmail.com"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mailto:sandramassaro@univali.edu.b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1016000" y="8727247"/>
            <a:ext cx="6403477" cy="18251150"/>
          </a:xfrm>
          <a:prstGeom prst="rect">
            <a:avLst/>
          </a:prstGeom>
          <a:noFill/>
          <a:ln>
            <a:solidFill>
              <a:schemeClr val="bg2">
                <a:lumMod val="75000"/>
              </a:schemeClr>
            </a:solidFill>
          </a:ln>
        </p:spPr>
        <p:txBody>
          <a:bodyPr wrap="square" rtlCol="0">
            <a:spAutoFit/>
          </a:bodyPr>
          <a:lstStyle/>
          <a:p>
            <a:pPr algn="ctr"/>
            <a:r>
              <a:rPr lang="pt-BR" sz="3600" b="1" dirty="0">
                <a:cs typeface="Arial" panose="020B0604020202020204" pitchFamily="34" charset="0"/>
              </a:rPr>
              <a:t>RESUMO</a:t>
            </a:r>
          </a:p>
          <a:p>
            <a:pPr algn="just"/>
            <a:endParaRPr lang="pt-BR" sz="3200" b="1" dirty="0"/>
          </a:p>
          <a:p>
            <a:pPr algn="just"/>
            <a:r>
              <a:rPr lang="pt-BR" sz="3000" dirty="0"/>
              <a:t>Este caso de ensino mostra uma situação real e relata a experiência de um dos autores que fez parte do Escritório de Gestão de Projetos (EGP) da Indústria de Caldeiraria Pesada (ICP), localizada ao norte do RS, fornecedora de equipamentos de grande porte para expansão de uma fábrica de celulose.</a:t>
            </a:r>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endParaRPr lang="pt-BR" sz="3000" dirty="0"/>
          </a:p>
          <a:p>
            <a:pPr algn="just"/>
            <a:r>
              <a:rPr lang="pt-BR" sz="3000" dirty="0"/>
              <a:t>O objetivo é mostrar a importância das empresas utilizarem as áreas de conhecimento EGP para aprimorar e otimizar os processos de maneira mais eficiente e eficaz, e mostrar ao leitor a possibilidade de utilização de um EGP em qualquer tipo de empresa, independente do porte e do investimento do projeto.</a:t>
            </a:r>
          </a:p>
          <a:p>
            <a:pPr marL="457200" indent="-457200" algn="just">
              <a:buFontTx/>
              <a:buChar char="-"/>
            </a:pPr>
            <a:endParaRPr lang="pt-BR" sz="3000" dirty="0"/>
          </a:p>
          <a:p>
            <a:pPr algn="just"/>
            <a:r>
              <a:rPr lang="pt-BR" sz="3200" b="1" dirty="0"/>
              <a:t>Palavras-Chave:  </a:t>
            </a:r>
            <a:r>
              <a:rPr lang="pt-BR" sz="3000" dirty="0"/>
              <a:t>Fábrica de celulose. Escritório de Gestão de Projetos. Integração. Riscos. Comunicação.</a:t>
            </a:r>
          </a:p>
        </p:txBody>
      </p:sp>
      <p:sp>
        <p:nvSpPr>
          <p:cNvPr id="7" name="CaixaDeTexto 6"/>
          <p:cNvSpPr txBox="1"/>
          <p:nvPr/>
        </p:nvSpPr>
        <p:spPr>
          <a:xfrm>
            <a:off x="8622631" y="333212"/>
            <a:ext cx="15015412" cy="2862322"/>
          </a:xfrm>
          <a:prstGeom prst="rect">
            <a:avLst/>
          </a:prstGeom>
          <a:noFill/>
          <a:ln>
            <a:noFill/>
          </a:ln>
        </p:spPr>
        <p:txBody>
          <a:bodyPr wrap="square" rtlCol="0">
            <a:spAutoFit/>
          </a:bodyPr>
          <a:lstStyle/>
          <a:p>
            <a:pPr algn="ctr"/>
            <a:r>
              <a:rPr lang="pt-BR" sz="6000" b="1" dirty="0"/>
              <a:t>UM CASO DE GESTÃO DE PROJETOS DA FABRICANTE DE EQUIPAMENTOS </a:t>
            </a:r>
          </a:p>
          <a:p>
            <a:pPr algn="ctr"/>
            <a:r>
              <a:rPr lang="pt-BR" sz="6000" b="1" dirty="0"/>
              <a:t>NA  AMPLIAÇÃO DA FÁBRICA DE CELULOSE </a:t>
            </a:r>
            <a:endParaRPr lang="pt-BR" sz="6000" dirty="0">
              <a:latin typeface="Arial" panose="020B0604020202020204" pitchFamily="34" charset="0"/>
              <a:cs typeface="Arial" panose="020B0604020202020204" pitchFamily="34" charset="0"/>
            </a:endParaRPr>
          </a:p>
        </p:txBody>
      </p:sp>
      <p:sp>
        <p:nvSpPr>
          <p:cNvPr id="10" name="CaixaDeTexto 9"/>
          <p:cNvSpPr txBox="1"/>
          <p:nvPr/>
        </p:nvSpPr>
        <p:spPr>
          <a:xfrm>
            <a:off x="8516183" y="4070774"/>
            <a:ext cx="15665115" cy="3785652"/>
          </a:xfrm>
          <a:prstGeom prst="rect">
            <a:avLst/>
          </a:prstGeom>
          <a:noFill/>
          <a:ln>
            <a:noFill/>
          </a:ln>
        </p:spPr>
        <p:txBody>
          <a:bodyPr wrap="square" rtlCol="0">
            <a:spAutoFit/>
          </a:bodyPr>
          <a:lstStyle/>
          <a:p>
            <a:pPr algn="ctr"/>
            <a:r>
              <a:rPr lang="pt-BR" sz="4000" dirty="0"/>
              <a:t>Marcos Cezne, Evandro Oldra, Sandra Massaro</a:t>
            </a:r>
          </a:p>
          <a:p>
            <a:pPr algn="ctr" fontAlgn="base"/>
            <a:r>
              <a:rPr lang="pt-BR" sz="4000" dirty="0"/>
              <a:t>Prof. Dr. Ovidio Felippe Pereira da Silva Junior</a:t>
            </a:r>
          </a:p>
          <a:p>
            <a:pPr algn="ctr"/>
            <a:r>
              <a:rPr lang="pt-BR" sz="4000" dirty="0">
                <a:cs typeface="Arial" panose="020B0604020202020204" pitchFamily="34" charset="0"/>
              </a:rPr>
              <a:t>Mestrado Profisisonal em Administração:</a:t>
            </a:r>
          </a:p>
          <a:p>
            <a:pPr algn="ctr"/>
            <a:r>
              <a:rPr lang="pt-BR" sz="4000" dirty="0">
                <a:cs typeface="Arial" panose="020B0604020202020204" pitchFamily="34" charset="0"/>
              </a:rPr>
              <a:t>Gestão, Internacionalização e Logística</a:t>
            </a:r>
          </a:p>
          <a:p>
            <a:pPr algn="ctr"/>
            <a:r>
              <a:rPr lang="pt-BR" sz="4000" dirty="0">
                <a:cs typeface="Arial" panose="020B0604020202020204" pitchFamily="34" charset="0"/>
                <a:hlinkClick r:id="rId2"/>
              </a:rPr>
              <a:t>marcoscezne@gmail.com</a:t>
            </a:r>
            <a:r>
              <a:rPr lang="pt-BR" sz="4000" dirty="0">
                <a:cs typeface="Arial" panose="020B0604020202020204" pitchFamily="34" charset="0"/>
              </a:rPr>
              <a:t>, </a:t>
            </a:r>
            <a:r>
              <a:rPr lang="pt-BR" sz="4000" dirty="0">
                <a:cs typeface="Arial" panose="020B0604020202020204" pitchFamily="34" charset="0"/>
                <a:hlinkClick r:id="rId3"/>
              </a:rPr>
              <a:t>evandrooldra@gmail.com</a:t>
            </a:r>
            <a:r>
              <a:rPr lang="pt-BR" sz="4000" dirty="0">
                <a:cs typeface="Arial" panose="020B0604020202020204" pitchFamily="34" charset="0"/>
              </a:rPr>
              <a:t>, </a:t>
            </a:r>
            <a:r>
              <a:rPr lang="pt-BR" sz="4000" dirty="0">
                <a:cs typeface="Arial" panose="020B0604020202020204" pitchFamily="34" charset="0"/>
                <a:hlinkClick r:id="rId4"/>
              </a:rPr>
              <a:t>sandramassaro@univali.edu.br</a:t>
            </a:r>
            <a:r>
              <a:rPr lang="pt-BR" sz="4000" dirty="0">
                <a:cs typeface="Arial" panose="020B0604020202020204" pitchFamily="34" charset="0"/>
              </a:rPr>
              <a:t> </a:t>
            </a:r>
          </a:p>
        </p:txBody>
      </p:sp>
      <p:sp>
        <p:nvSpPr>
          <p:cNvPr id="11" name="CaixaDeTexto 10"/>
          <p:cNvSpPr txBox="1"/>
          <p:nvPr/>
        </p:nvSpPr>
        <p:spPr>
          <a:xfrm>
            <a:off x="8165429" y="8688141"/>
            <a:ext cx="7603960" cy="21605915"/>
          </a:xfrm>
          <a:prstGeom prst="rect">
            <a:avLst/>
          </a:prstGeom>
          <a:noFill/>
          <a:ln>
            <a:noFill/>
          </a:ln>
        </p:spPr>
        <p:txBody>
          <a:bodyPr wrap="square" rtlCol="0">
            <a:spAutoFit/>
          </a:bodyPr>
          <a:lstStyle/>
          <a:p>
            <a:pPr algn="ctr"/>
            <a:r>
              <a:rPr lang="pt-BR" sz="3600" b="1" dirty="0">
                <a:cs typeface="Arial" panose="020B0604020202020204" pitchFamily="34" charset="0"/>
              </a:rPr>
              <a:t>Gerenciamento do projeto</a:t>
            </a:r>
          </a:p>
          <a:p>
            <a:pPr algn="just"/>
            <a:r>
              <a:rPr lang="pt-BR" sz="3000" dirty="0">
                <a:cs typeface="Arial" panose="020B0604020202020204" pitchFamily="34" charset="0"/>
              </a:rPr>
              <a:t>As principais áreas de gerenciamento de projetos, baseados no PMBOOK (2017), foram consideradas neste estudo.</a:t>
            </a:r>
          </a:p>
          <a:p>
            <a:pPr algn="just"/>
            <a:endParaRPr lang="pt-BR" sz="3000" dirty="0">
              <a:cs typeface="Arial" panose="020B0604020202020204" pitchFamily="34" charset="0"/>
            </a:endParaRPr>
          </a:p>
          <a:p>
            <a:pPr algn="just"/>
            <a:endParaRPr lang="pt-BR" sz="3000" dirty="0">
              <a:cs typeface="Arial" panose="020B0604020202020204" pitchFamily="34" charset="0"/>
            </a:endParaRPr>
          </a:p>
          <a:p>
            <a:pPr algn="just"/>
            <a:endParaRPr lang="pt-BR" sz="3000" dirty="0">
              <a:cs typeface="Arial" panose="020B0604020202020204" pitchFamily="34" charset="0"/>
            </a:endParaRPr>
          </a:p>
          <a:p>
            <a:pPr algn="just"/>
            <a:endParaRPr lang="pt-BR" sz="3000" dirty="0">
              <a:cs typeface="Arial" panose="020B0604020202020204" pitchFamily="34" charset="0"/>
            </a:endParaRPr>
          </a:p>
          <a:p>
            <a:pPr algn="just"/>
            <a:endParaRPr lang="pt-BR" sz="3000" dirty="0">
              <a:cs typeface="Arial" panose="020B0604020202020204" pitchFamily="34" charset="0"/>
            </a:endParaRPr>
          </a:p>
          <a:p>
            <a:pPr algn="just"/>
            <a:r>
              <a:rPr lang="pt-BR" sz="3000" dirty="0">
                <a:cs typeface="Arial" panose="020B0604020202020204" pitchFamily="34" charset="0"/>
              </a:rPr>
              <a:t>	</a:t>
            </a:r>
          </a:p>
          <a:p>
            <a:pPr algn="just"/>
            <a:endParaRPr lang="pt-BR" sz="3000" dirty="0">
              <a:cs typeface="Arial" panose="020B0604020202020204" pitchFamily="34" charset="0"/>
            </a:endParaRPr>
          </a:p>
          <a:p>
            <a:pPr algn="just"/>
            <a:endParaRPr lang="pt-BR" sz="3000" dirty="0">
              <a:cs typeface="Arial" panose="020B0604020202020204" pitchFamily="34" charset="0"/>
            </a:endParaRPr>
          </a:p>
          <a:p>
            <a:pPr algn="ctr"/>
            <a:endParaRPr lang="pt-BR" sz="3600" b="1" dirty="0">
              <a:cs typeface="Arial" panose="020B0604020202020204" pitchFamily="34" charset="0"/>
            </a:endParaRPr>
          </a:p>
          <a:p>
            <a:pPr algn="ctr"/>
            <a:r>
              <a:rPr lang="pt-BR" sz="3600" b="1" dirty="0">
                <a:cs typeface="Arial" panose="020B0604020202020204" pitchFamily="34" charset="0"/>
              </a:rPr>
              <a:t>Academia e eficiência do projeto</a:t>
            </a:r>
          </a:p>
          <a:p>
            <a:pPr algn="just"/>
            <a:r>
              <a:rPr lang="pt-BR" sz="3000" dirty="0">
                <a:cs typeface="Arial" panose="020B0604020202020204" pitchFamily="34" charset="0"/>
              </a:rPr>
              <a:t>O sucesso do projeto se deu a partir do uso de técnicas comprovadas pela teoria de Mitigar Riscos de </a:t>
            </a:r>
            <a:r>
              <a:rPr lang="pt-BR" sz="3000" dirty="0" err="1">
                <a:cs typeface="Arial" panose="020B0604020202020204" pitchFamily="34" charset="0"/>
              </a:rPr>
              <a:t>Vesely</a:t>
            </a:r>
            <a:r>
              <a:rPr lang="pt-BR" sz="3000" dirty="0">
                <a:cs typeface="Arial" panose="020B0604020202020204" pitchFamily="34" charset="0"/>
              </a:rPr>
              <a:t> (1984), Teoria das Restrições de Mabin </a:t>
            </a:r>
            <a:r>
              <a:rPr lang="pt-BR" sz="3000" i="1" dirty="0">
                <a:cs typeface="Arial" panose="020B0604020202020204" pitchFamily="34" charset="0"/>
              </a:rPr>
              <a:t>et al</a:t>
            </a:r>
            <a:r>
              <a:rPr lang="pt-BR" sz="3000" dirty="0">
                <a:cs typeface="Arial" panose="020B0604020202020204" pitchFamily="34" charset="0"/>
              </a:rPr>
              <a:t>, (2003) e Silva  </a:t>
            </a:r>
            <a:r>
              <a:rPr lang="pt-BR" sz="3000" i="1" dirty="0">
                <a:cs typeface="Arial" panose="020B0604020202020204" pitchFamily="34" charset="0"/>
              </a:rPr>
              <a:t>et al</a:t>
            </a:r>
            <a:r>
              <a:rPr lang="pt-BR" sz="3000" dirty="0">
                <a:cs typeface="Arial" panose="020B0604020202020204" pitchFamily="34" charset="0"/>
              </a:rPr>
              <a:t>,(2015), uso de ferramentas de gestão de projetos, a exemplo da Estrutura Analítica de Projetos (EAP) e o uso de cronograma por meio da ferramenta </a:t>
            </a:r>
            <a:r>
              <a:rPr lang="pt-BR" sz="3000" dirty="0" err="1">
                <a:cs typeface="Arial" panose="020B0604020202020204" pitchFamily="34" charset="0"/>
              </a:rPr>
              <a:t>MSProject</a:t>
            </a:r>
            <a:r>
              <a:rPr lang="pt-BR" sz="3000" dirty="0">
                <a:cs typeface="Arial" panose="020B0604020202020204" pitchFamily="34" charset="0"/>
              </a:rPr>
              <a:t> de Sotille (2008).</a:t>
            </a: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just"/>
            <a:endParaRPr lang="pt-BR" sz="3000" dirty="0">
              <a:latin typeface="Arial" panose="020B0604020202020204" pitchFamily="34" charset="0"/>
              <a:cs typeface="Arial" panose="020B0604020202020204" pitchFamily="34" charset="0"/>
            </a:endParaRPr>
          </a:p>
          <a:p>
            <a:pPr algn="ctr"/>
            <a:endParaRPr lang="pt-BR" sz="3600" b="1" dirty="0">
              <a:cs typeface="Arial" panose="020B0604020202020204" pitchFamily="34" charset="0"/>
            </a:endParaRPr>
          </a:p>
          <a:p>
            <a:pPr algn="ctr"/>
            <a:endParaRPr lang="pt-BR" sz="3600" b="1" dirty="0">
              <a:cs typeface="Arial" panose="020B0604020202020204" pitchFamily="34" charset="0"/>
            </a:endParaRPr>
          </a:p>
          <a:p>
            <a:pPr algn="ctr"/>
            <a:endParaRPr lang="pt-BR" sz="2000" b="1" dirty="0">
              <a:cs typeface="Arial" panose="020B0604020202020204" pitchFamily="34" charset="0"/>
            </a:endParaRPr>
          </a:p>
          <a:p>
            <a:pPr algn="ctr"/>
            <a:r>
              <a:rPr lang="pt-BR" sz="3600" b="1" dirty="0">
                <a:cs typeface="Arial" panose="020B0604020202020204" pitchFamily="34" charset="0"/>
              </a:rPr>
              <a:t>Dilema do EGP da ICP no projeto</a:t>
            </a:r>
          </a:p>
          <a:p>
            <a:pPr marL="457200" indent="-457200" algn="just">
              <a:buFont typeface="Wingdings" panose="05000000000000000000" pitchFamily="2" charset="2"/>
              <a:buChar char="Ø"/>
            </a:pPr>
            <a:r>
              <a:rPr lang="pt-BR" sz="3000" dirty="0">
                <a:cs typeface="Arial" panose="020B0604020202020204" pitchFamily="34" charset="0"/>
              </a:rPr>
              <a:t>Aplicar as áreas de conhecimento de gestão de projetos associadas a sua experiência será eficiente?</a:t>
            </a:r>
          </a:p>
          <a:p>
            <a:pPr marL="457200" indent="-457200" algn="just">
              <a:buFont typeface="Wingdings" panose="05000000000000000000" pitchFamily="2" charset="2"/>
              <a:buChar char="Ø"/>
            </a:pPr>
            <a:r>
              <a:rPr lang="pt-BR" sz="3000" dirty="0">
                <a:cs typeface="Arial" panose="020B0604020202020204" pitchFamily="34" charset="0"/>
              </a:rPr>
              <a:t>Teoria, habilidade, know-how e expertise andam juntas para atender os prazos e pontos críticos?</a:t>
            </a:r>
          </a:p>
          <a:p>
            <a:pPr marL="457200" indent="-457200" algn="just">
              <a:buFont typeface="Wingdings" panose="05000000000000000000" pitchFamily="2" charset="2"/>
              <a:buChar char="Ø"/>
            </a:pPr>
            <a:r>
              <a:rPr lang="pt-BR" sz="3000" dirty="0">
                <a:cs typeface="Arial" panose="020B0604020202020204" pitchFamily="34" charset="0"/>
              </a:rPr>
              <a:t>Usar recursos e ferramentas de controle como EAP, MsProject, planilhas eletrônicas e  relatório de avanço são importantes?</a:t>
            </a:r>
          </a:p>
          <a:p>
            <a:pPr marL="457200" indent="-457200" algn="just">
              <a:buFont typeface="Wingdings" panose="05000000000000000000" pitchFamily="2" charset="2"/>
              <a:buChar char="Ø"/>
            </a:pPr>
            <a:r>
              <a:rPr lang="pt-BR" sz="3000" dirty="0">
                <a:cs typeface="Arial" panose="020B0604020202020204" pitchFamily="34" charset="0"/>
              </a:rPr>
              <a:t>O EGP foi importante para a busca do sucesso e a melhoria de seus resultados?</a:t>
            </a:r>
          </a:p>
        </p:txBody>
      </p:sp>
      <p:sp>
        <p:nvSpPr>
          <p:cNvPr id="18" name="CaixaDeTexto 17"/>
          <p:cNvSpPr txBox="1"/>
          <p:nvPr/>
        </p:nvSpPr>
        <p:spPr>
          <a:xfrm>
            <a:off x="16515341" y="8688141"/>
            <a:ext cx="7603960" cy="9879628"/>
          </a:xfrm>
          <a:prstGeom prst="rect">
            <a:avLst/>
          </a:prstGeom>
          <a:noFill/>
          <a:ln>
            <a:noFill/>
          </a:ln>
        </p:spPr>
        <p:txBody>
          <a:bodyPr wrap="square" rtlCol="0">
            <a:spAutoFit/>
          </a:bodyPr>
          <a:lstStyle/>
          <a:p>
            <a:pPr algn="ctr"/>
            <a:r>
              <a:rPr lang="pt-BR" sz="3600" b="1" dirty="0">
                <a:cs typeface="Arial" panose="020B0604020202020204" pitchFamily="34" charset="0"/>
              </a:rPr>
              <a:t>Resultados</a:t>
            </a:r>
            <a:endParaRPr lang="pt-BR" sz="3000" dirty="0">
              <a:cs typeface="Arial" panose="020B0604020202020204" pitchFamily="34" charset="0"/>
            </a:endParaRPr>
          </a:p>
          <a:p>
            <a:pPr marL="457200" indent="-457200" algn="just">
              <a:buFont typeface="Wingdings" panose="05000000000000000000" pitchFamily="2" charset="2"/>
              <a:buChar char="Ø"/>
            </a:pPr>
            <a:r>
              <a:rPr lang="pt-BR" sz="3000" dirty="0">
                <a:cs typeface="Arial" panose="020B0604020202020204" pitchFamily="34" charset="0"/>
              </a:rPr>
              <a:t>O patrocinador do projeto aprovou o fornecedor frente aos requisitos atendidos.</a:t>
            </a:r>
          </a:p>
          <a:p>
            <a:pPr marL="457200" indent="-457200" algn="just">
              <a:buFont typeface="Wingdings" panose="05000000000000000000" pitchFamily="2" charset="2"/>
              <a:buChar char="Ø"/>
            </a:pPr>
            <a:r>
              <a:rPr lang="pt-BR" sz="3000" dirty="0">
                <a:cs typeface="Arial" panose="020B0604020202020204" pitchFamily="34" charset="0"/>
              </a:rPr>
              <a:t>Ao mitigar riscos as restrições internas da ICP e de fornecedores externos foram </a:t>
            </a:r>
            <a:r>
              <a:rPr lang="pt-BR" sz="3000" dirty="0" err="1">
                <a:cs typeface="Arial" panose="020B0604020202020204" pitchFamily="34" charset="0"/>
              </a:rPr>
              <a:t>supe-radas</a:t>
            </a:r>
            <a:r>
              <a:rPr lang="pt-BR" sz="3000" dirty="0">
                <a:cs typeface="Arial" panose="020B0604020202020204" pitchFamily="34" charset="0"/>
              </a:rPr>
              <a:t> não impactando em pontos críticos;</a:t>
            </a:r>
          </a:p>
          <a:p>
            <a:pPr marL="457200" indent="-457200" algn="just">
              <a:buFont typeface="Wingdings" panose="05000000000000000000" pitchFamily="2" charset="2"/>
              <a:buChar char="Ø"/>
            </a:pPr>
            <a:r>
              <a:rPr lang="pt-BR" sz="3000" dirty="0">
                <a:cs typeface="Arial" panose="020B0604020202020204" pitchFamily="34" charset="0"/>
              </a:rPr>
              <a:t>O uso de metodologias e ferramentas de controle fez com que o dilema do prazo de entrega fosse atingido.</a:t>
            </a:r>
          </a:p>
          <a:p>
            <a:pPr marL="457200" indent="-457200" algn="just">
              <a:buFont typeface="Wingdings" panose="05000000000000000000" pitchFamily="2" charset="2"/>
              <a:buChar char="Ø"/>
            </a:pPr>
            <a:r>
              <a:rPr lang="pt-BR" sz="3000" dirty="0">
                <a:cs typeface="Arial" panose="020B0604020202020204" pitchFamily="34" charset="0"/>
              </a:rPr>
              <a:t>Novas oportunidades de negócios foram abertas junto a este cliente e o projeto deixou resultado financeiro positivo a ICP.</a:t>
            </a:r>
          </a:p>
          <a:p>
            <a:pPr marL="457200" indent="-457200" algn="just">
              <a:buFont typeface="Wingdings" panose="05000000000000000000" pitchFamily="2" charset="2"/>
              <a:buChar char="Ø"/>
            </a:pPr>
            <a:endParaRPr lang="pt-BR" sz="2400" dirty="0">
              <a:cs typeface="Arial" panose="020B0604020202020204" pitchFamily="34" charset="0"/>
            </a:endParaRPr>
          </a:p>
          <a:p>
            <a:pPr algn="ctr"/>
            <a:r>
              <a:rPr lang="pt-BR" sz="3600" b="1" dirty="0">
                <a:cs typeface="Arial" panose="020B0604020202020204" pitchFamily="34" charset="0"/>
              </a:rPr>
              <a:t>Considerações finais</a:t>
            </a:r>
            <a:endParaRPr lang="pt-BR" sz="3600" dirty="0">
              <a:cs typeface="Arial" panose="020B0604020202020204" pitchFamily="34" charset="0"/>
            </a:endParaRPr>
          </a:p>
          <a:p>
            <a:pPr algn="just"/>
            <a:r>
              <a:rPr lang="pt-BR" sz="3000" dirty="0">
                <a:cs typeface="Arial" panose="020B0604020202020204" pitchFamily="34" charset="0"/>
              </a:rPr>
              <a:t>A percepção da correlação existente entre o caso prático e as etapas de gestão que foram seguidas pelo EGP associada a teoria, resultou na aplicabilidade de criar, monitorar, melhorar, desenvolver e aperfeiçoar as práticas realizadas. Evidencia-se que a partir do uso de boas práticas foi possível obter êxito e resultados.</a:t>
            </a:r>
          </a:p>
        </p:txBody>
      </p:sp>
      <p:sp>
        <p:nvSpPr>
          <p:cNvPr id="6" name="CaixaDeTexto 5"/>
          <p:cNvSpPr txBox="1"/>
          <p:nvPr/>
        </p:nvSpPr>
        <p:spPr>
          <a:xfrm>
            <a:off x="1018677" y="-60087"/>
            <a:ext cx="6400800" cy="8467061"/>
          </a:xfrm>
          <a:prstGeom prst="rect">
            <a:avLst/>
          </a:prstGeom>
          <a:solidFill>
            <a:schemeClr val="tx1"/>
          </a:solidFill>
        </p:spPr>
        <p:txBody>
          <a:bodyPr wrap="square" rtlCol="0">
            <a:spAutoFit/>
          </a:bodyPr>
          <a:lstStyle/>
          <a:p>
            <a:pPr algn="ctr"/>
            <a:endParaRPr lang="pt-BR" dirty="0">
              <a:solidFill>
                <a:schemeClr val="bg1"/>
              </a:solidFill>
            </a:endParaRPr>
          </a:p>
          <a:p>
            <a:pPr algn="ctr"/>
            <a:endParaRPr lang="pt-BR" dirty="0">
              <a:solidFill>
                <a:schemeClr val="bg1"/>
              </a:solidFill>
            </a:endParaRPr>
          </a:p>
          <a:p>
            <a:pPr algn="ctr"/>
            <a:endParaRPr lang="pt-BR" dirty="0">
              <a:solidFill>
                <a:schemeClr val="bg1"/>
              </a:solidFill>
            </a:endParaRPr>
          </a:p>
          <a:p>
            <a:pPr algn="ctr"/>
            <a:endParaRPr lang="pt-BR" dirty="0">
              <a:solidFill>
                <a:schemeClr val="bg1"/>
              </a:solidFill>
            </a:endParaRPr>
          </a:p>
          <a:p>
            <a:pPr algn="ctr"/>
            <a:r>
              <a:rPr lang="pt-BR" dirty="0">
                <a:solidFill>
                  <a:schemeClr val="bg1"/>
                </a:solidFill>
              </a:rPr>
              <a:t>Não utilizar este espaço</a:t>
            </a:r>
          </a:p>
          <a:p>
            <a:pPr algn="ctr"/>
            <a:endParaRPr lang="pt-BR" dirty="0"/>
          </a:p>
          <a:p>
            <a:pPr algn="ctr"/>
            <a:endParaRPr lang="pt-BR" dirty="0"/>
          </a:p>
          <a:p>
            <a:pPr algn="ctr"/>
            <a:endParaRPr lang="pt-BR" dirty="0"/>
          </a:p>
          <a:p>
            <a:pPr algn="ctr"/>
            <a:endParaRPr lang="pt-BR" dirty="0"/>
          </a:p>
        </p:txBody>
      </p:sp>
      <p:sp>
        <p:nvSpPr>
          <p:cNvPr id="8" name="CaixaDeTexto 7"/>
          <p:cNvSpPr txBox="1"/>
          <p:nvPr/>
        </p:nvSpPr>
        <p:spPr>
          <a:xfrm>
            <a:off x="0" y="29794536"/>
            <a:ext cx="25199975" cy="2604752"/>
          </a:xfrm>
          <a:prstGeom prst="rect">
            <a:avLst/>
          </a:prstGeom>
          <a:solidFill>
            <a:schemeClr val="tx1"/>
          </a:solidFill>
        </p:spPr>
        <p:txBody>
          <a:bodyPr wrap="square" rtlCol="0">
            <a:spAutoFit/>
          </a:bodyPr>
          <a:lstStyle/>
          <a:p>
            <a:pPr algn="ctr"/>
            <a:r>
              <a:rPr lang="pt-BR" dirty="0">
                <a:solidFill>
                  <a:schemeClr val="bg1"/>
                </a:solidFill>
              </a:rPr>
              <a:t>Não utilizar este espaço</a:t>
            </a:r>
          </a:p>
          <a:p>
            <a:pPr algn="ctr"/>
            <a:endParaRPr lang="pt-BR" dirty="0">
              <a:solidFill>
                <a:schemeClr val="bg1"/>
              </a:solidFill>
            </a:endParaRPr>
          </a:p>
          <a:p>
            <a:pPr algn="ctr"/>
            <a:endParaRPr lang="pt-BR" dirty="0">
              <a:solidFill>
                <a:schemeClr val="bg1"/>
              </a:solidFill>
            </a:endParaRPr>
          </a:p>
        </p:txBody>
      </p:sp>
      <p:sp>
        <p:nvSpPr>
          <p:cNvPr id="13" name="CaixaDeTexto 12">
            <a:extLst>
              <a:ext uri="{FF2B5EF4-FFF2-40B4-BE49-F238E27FC236}">
                <a16:creationId xmlns:a16="http://schemas.microsoft.com/office/drawing/2014/main" id="{2ECAD216-E2A2-4180-9273-66E4EA0EBC43}"/>
              </a:ext>
            </a:extLst>
          </p:cNvPr>
          <p:cNvSpPr txBox="1"/>
          <p:nvPr/>
        </p:nvSpPr>
        <p:spPr>
          <a:xfrm>
            <a:off x="16682702" y="18606875"/>
            <a:ext cx="7603960" cy="11264622"/>
          </a:xfrm>
          <a:prstGeom prst="rect">
            <a:avLst/>
          </a:prstGeom>
          <a:noFill/>
          <a:ln>
            <a:noFill/>
          </a:ln>
        </p:spPr>
        <p:txBody>
          <a:bodyPr wrap="square" rtlCol="0">
            <a:spAutoFit/>
          </a:bodyPr>
          <a:lstStyle/>
          <a:p>
            <a:pPr algn="ctr"/>
            <a:r>
              <a:rPr lang="pt-BR" sz="3600" b="1" dirty="0">
                <a:cs typeface="Arial" panose="020B0604020202020204" pitchFamily="34" charset="0"/>
              </a:rPr>
              <a:t>Referencias</a:t>
            </a:r>
          </a:p>
          <a:p>
            <a:pPr algn="just"/>
            <a:r>
              <a:rPr lang="en-US" sz="3000" dirty="0"/>
              <a:t>Mabin, V. J.; Balderstone, s. J. </a:t>
            </a:r>
            <a:r>
              <a:rPr lang="en-US" sz="3000" b="1" dirty="0"/>
              <a:t>the performance of the theory of constraints methodology</a:t>
            </a:r>
            <a:r>
              <a:rPr lang="en-US" sz="3000" dirty="0"/>
              <a:t>: </a:t>
            </a:r>
            <a:r>
              <a:rPr lang="en-US" sz="3000" b="1" dirty="0"/>
              <a:t>analysis and discussion of successful toc applications</a:t>
            </a:r>
            <a:r>
              <a:rPr lang="en-US" sz="3000" dirty="0"/>
              <a:t>. International Journal of Operations &amp; Production Management, v. 23, n. 6, p. 568-595, 2003.</a:t>
            </a:r>
            <a:endParaRPr lang="pt-BR" sz="3000" dirty="0"/>
          </a:p>
          <a:p>
            <a:pPr algn="just"/>
            <a:r>
              <a:rPr lang="pt-BR" sz="3000" dirty="0"/>
              <a:t>Project Management </a:t>
            </a:r>
            <a:r>
              <a:rPr lang="pt-BR" sz="3000" dirty="0" err="1"/>
              <a:t>Institute</a:t>
            </a:r>
            <a:r>
              <a:rPr lang="pt-BR" sz="3000" dirty="0"/>
              <a:t>, I. </a:t>
            </a:r>
            <a:r>
              <a:rPr lang="pt-BR" sz="3000" b="1" dirty="0"/>
              <a:t>Um Guia do Conhecimento em Gerenciamento de Projetos (Guia PMBOK</a:t>
            </a:r>
            <a:r>
              <a:rPr lang="pt-BR" sz="3000" dirty="0"/>
              <a:t>). </a:t>
            </a:r>
            <a:r>
              <a:rPr lang="en-US" sz="3000" dirty="0"/>
              <a:t>6th ed. Newtown Square, Pennsylvania USA: Project Management Institute, Inc., 2017.</a:t>
            </a:r>
            <a:endParaRPr lang="pt-BR" sz="3000" dirty="0"/>
          </a:p>
          <a:p>
            <a:pPr algn="just"/>
            <a:r>
              <a:rPr lang="pt-BR" sz="3000" dirty="0"/>
              <a:t>Silva, Flavia Luana; Genro, </a:t>
            </a:r>
            <a:r>
              <a:rPr lang="pt-BR" sz="3000" dirty="0" err="1"/>
              <a:t>Joici</a:t>
            </a:r>
            <a:r>
              <a:rPr lang="pt-BR" sz="3000" dirty="0"/>
              <a:t> Paloma; Kipper, Liane </a:t>
            </a:r>
            <a:r>
              <a:rPr lang="pt-BR" sz="3000" dirty="0" err="1"/>
              <a:t>Mahlmann</a:t>
            </a:r>
            <a:r>
              <a:rPr lang="pt-BR" sz="3000" dirty="0"/>
              <a:t>; </a:t>
            </a:r>
            <a:r>
              <a:rPr lang="pt-BR" sz="3000" b="1" dirty="0"/>
              <a:t>A Teoria das Restrições e a Gestão de Processos: Uma Apreciação Crítica da Literatura;</a:t>
            </a:r>
            <a:r>
              <a:rPr lang="pt-BR" sz="3000" dirty="0"/>
              <a:t> XXXV Encontro Nacional de Engenharia de Produção, 2015.</a:t>
            </a:r>
          </a:p>
          <a:p>
            <a:pPr algn="just"/>
            <a:r>
              <a:rPr lang="pt-BR" sz="3000" dirty="0"/>
              <a:t>Sotille, M. A. (2009). Criar a estrutura analítica do projeto (EAP). </a:t>
            </a:r>
            <a:r>
              <a:rPr lang="en-US" sz="3000" b="1" dirty="0"/>
              <a:t>Gerenciamento do Escopo em Projetos</a:t>
            </a:r>
            <a:r>
              <a:rPr lang="en-US" sz="3000" dirty="0"/>
              <a:t>, (2008), 1–30.</a:t>
            </a:r>
            <a:endParaRPr lang="pt-BR" sz="3000" dirty="0"/>
          </a:p>
          <a:p>
            <a:pPr algn="just"/>
            <a:r>
              <a:rPr lang="en-US" sz="3000" dirty="0"/>
              <a:t>Vesely, W. E. </a:t>
            </a:r>
            <a:r>
              <a:rPr lang="en-US" sz="3000" b="1" dirty="0"/>
              <a:t>Engineering risk analysis</a:t>
            </a:r>
            <a:r>
              <a:rPr lang="en-US" sz="3000" dirty="0"/>
              <a:t>. In: Ricci, P. F., Sagan, L. A., Whipple, C. G. Technological risk assessment. </a:t>
            </a:r>
            <a:r>
              <a:rPr lang="pt-BR" sz="3000" dirty="0" err="1"/>
              <a:t>Hinghan</a:t>
            </a:r>
            <a:r>
              <a:rPr lang="pt-BR" sz="3000" dirty="0"/>
              <a:t>: Martinus </a:t>
            </a:r>
            <a:r>
              <a:rPr lang="pt-BR" sz="3000" dirty="0" err="1"/>
              <a:t>Nijhoff</a:t>
            </a:r>
            <a:r>
              <a:rPr lang="pt-BR" sz="3000" dirty="0"/>
              <a:t> Pub., 1984. (NATO ASI Series: 81).</a:t>
            </a:r>
            <a:endParaRPr lang="pt-BR" sz="3000" dirty="0">
              <a:cs typeface="Arial" panose="020B0604020202020204" pitchFamily="34" charset="0"/>
            </a:endParaRPr>
          </a:p>
        </p:txBody>
      </p:sp>
      <p:pic>
        <p:nvPicPr>
          <p:cNvPr id="15" name="Imagem 14">
            <a:extLst>
              <a:ext uri="{FF2B5EF4-FFF2-40B4-BE49-F238E27FC236}">
                <a16:creationId xmlns:a16="http://schemas.microsoft.com/office/drawing/2014/main" id="{861B0021-704B-4858-95FB-001BA8FC8941}"/>
              </a:ext>
            </a:extLst>
          </p:cNvPr>
          <p:cNvPicPr>
            <a:picLocks noChangeAspect="1"/>
          </p:cNvPicPr>
          <p:nvPr/>
        </p:nvPicPr>
        <p:blipFill>
          <a:blip r:embed="rId5"/>
          <a:stretch>
            <a:fillRect/>
          </a:stretch>
        </p:blipFill>
        <p:spPr>
          <a:xfrm>
            <a:off x="8516183" y="10827544"/>
            <a:ext cx="6368217" cy="3574256"/>
          </a:xfrm>
          <a:prstGeom prst="rect">
            <a:avLst/>
          </a:prstGeom>
        </p:spPr>
      </p:pic>
      <p:pic>
        <p:nvPicPr>
          <p:cNvPr id="19" name="Imagem 18">
            <a:extLst>
              <a:ext uri="{FF2B5EF4-FFF2-40B4-BE49-F238E27FC236}">
                <a16:creationId xmlns:a16="http://schemas.microsoft.com/office/drawing/2014/main" id="{5EBA3448-F643-477F-9F76-B9DACE72E60B}"/>
              </a:ext>
            </a:extLst>
          </p:cNvPr>
          <p:cNvPicPr>
            <a:picLocks noChangeAspect="1"/>
          </p:cNvPicPr>
          <p:nvPr/>
        </p:nvPicPr>
        <p:blipFill>
          <a:blip r:embed="rId6"/>
          <a:stretch>
            <a:fillRect/>
          </a:stretch>
        </p:blipFill>
        <p:spPr>
          <a:xfrm>
            <a:off x="1016000" y="14055737"/>
            <a:ext cx="6403477" cy="6416720"/>
          </a:xfrm>
          <a:prstGeom prst="rect">
            <a:avLst/>
          </a:prstGeom>
        </p:spPr>
      </p:pic>
      <p:pic>
        <p:nvPicPr>
          <p:cNvPr id="20" name="Imagem 19">
            <a:extLst>
              <a:ext uri="{FF2B5EF4-FFF2-40B4-BE49-F238E27FC236}">
                <a16:creationId xmlns:a16="http://schemas.microsoft.com/office/drawing/2014/main" id="{190C3DC9-6229-4F79-8B5B-79A5ACB415F1}"/>
              </a:ext>
            </a:extLst>
          </p:cNvPr>
          <p:cNvPicPr>
            <a:picLocks noChangeAspect="1"/>
          </p:cNvPicPr>
          <p:nvPr/>
        </p:nvPicPr>
        <p:blipFill>
          <a:blip r:embed="rId7"/>
          <a:stretch>
            <a:fillRect/>
          </a:stretch>
        </p:blipFill>
        <p:spPr>
          <a:xfrm>
            <a:off x="8165429" y="19277855"/>
            <a:ext cx="7603960" cy="3971307"/>
          </a:xfrm>
          <a:prstGeom prst="rect">
            <a:avLst/>
          </a:prstGeom>
        </p:spPr>
      </p:pic>
    </p:spTree>
    <p:extLst>
      <p:ext uri="{BB962C8B-B14F-4D97-AF65-F5344CB8AC3E}">
        <p14:creationId xmlns:p14="http://schemas.microsoft.com/office/powerpoint/2010/main" val="1430305986"/>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Ativo de Imagem" ma:contentTypeID="0x0101009148F5A04DDD49CBA7127AADA5FB792B00AADE34325A8B49CDA8BB4DB53328F2140056F9E3BF4A60C24BB643953A8717F0E4" ma:contentTypeVersion="1" ma:contentTypeDescription="Carregar uma imagem." ma:contentTypeScope="" ma:versionID="a79c9ac28729125d94a62c6281df7ebb">
  <xsd:schema xmlns:xsd="http://www.w3.org/2001/XMLSchema" xmlns:xs="http://www.w3.org/2001/XMLSchema" xmlns:p="http://schemas.microsoft.com/office/2006/metadata/properties" xmlns:ns1="http://schemas.microsoft.com/sharepoint/v3" xmlns:ns2="16EFE524-ED19-48B4-A697-18115E9ACFA5" xmlns:ns3="http://schemas.microsoft.com/sharepoint/v3/fields" xmlns:ns4="74605401-ef82-4e58-8e01-df55332c0536" targetNamespace="http://schemas.microsoft.com/office/2006/metadata/properties" ma:root="true" ma:fieldsID="6e73ed6893f2e72d048a19ee3c68d208" ns1:_="" ns2:_="" ns3:_="" ns4:_="">
    <xsd:import namespace="http://schemas.microsoft.com/sharepoint/v3"/>
    <xsd:import namespace="16EFE524-ED19-48B4-A697-18115E9ACFA5"/>
    <xsd:import namespace="http://schemas.microsoft.com/sharepoint/v3/fields"/>
    <xsd:import namespace="74605401-ef82-4e58-8e01-df55332c0536"/>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4:Resumo" minOccurs="0"/>
                <xsd:element ref="ns4:_dlc_DocId" minOccurs="0"/>
                <xsd:element ref="ns4:_dlc_DocIdUrl" minOccurs="0"/>
                <xsd:element ref="ns4: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Caminho da URL" ma:hidden="true" ma:list="Docs" ma:internalName="FileRef" ma:readOnly="true" ma:showField="FullUrl">
      <xsd:simpleType>
        <xsd:restriction base="dms:Lookup"/>
      </xsd:simpleType>
    </xsd:element>
    <xsd:element name="File_x0020_Type" ma:index="9" nillable="true" ma:displayName="Tipo de Arquivo" ma:hidden="true" ma:internalName="File_x0020_Type" ma:readOnly="true">
      <xsd:simpleType>
        <xsd:restriction base="dms:Text"/>
      </xsd:simpleType>
    </xsd:element>
    <xsd:element name="HTML_x0020_File_x0020_Type" ma:index="10" nillable="true" ma:displayName="Tipo de Arquivo HTML" ma:hidden="true" ma:internalName="HTML_x0020_File_x0020_Type" ma:readOnly="true">
      <xsd:simpleType>
        <xsd:restriction base="dms:Text"/>
      </xsd:simpleType>
    </xsd:element>
    <xsd:element name="FSObjType" ma:index="11" nillable="true" ma:displayName="Tipo de Item" ma:hidden="true" ma:list="Docs" ma:internalName="FSObjType" ma:readOnly="true" ma:showField="FSType">
      <xsd:simpleType>
        <xsd:restriction base="dms:Lookup"/>
      </xsd:simpleType>
    </xsd:element>
    <xsd:element name="PublishingStartDate" ma:index="31" nillable="true" ma:displayName="Agendamento de Data de Início" ma:description="" ma:hidden="true" ma:internalName="PublishingStartDate">
      <xsd:simpleType>
        <xsd:restriction base="dms:Unknown"/>
      </xsd:simpleType>
    </xsd:element>
    <xsd:element name="PublishingExpirationDate" ma:index="32" nillable="true" ma:displayName="Agendamento de Data de Término"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6EFE524-ED19-48B4-A697-18115E9ACFA5" elementFormDefault="qualified">
    <xsd:import namespace="http://schemas.microsoft.com/office/2006/documentManagement/types"/>
    <xsd:import namespace="http://schemas.microsoft.com/office/infopath/2007/PartnerControls"/>
    <xsd:element name="ThumbnailExists" ma:index="18" nillable="true" ma:displayName="Existe Miniatura" ma:default="FALSE" ma:hidden="true" ma:internalName="ThumbnailExists" ma:readOnly="true">
      <xsd:simpleType>
        <xsd:restriction base="dms:Boolean"/>
      </xsd:simpleType>
    </xsd:element>
    <xsd:element name="PreviewExists" ma:index="19" nillable="true" ma:displayName="Há Visualização" ma:default="FALSE" ma:hidden="true" ma:internalName="PreviewExists" ma:readOnly="true">
      <xsd:simpleType>
        <xsd:restriction base="dms:Boolean"/>
      </xsd:simpleType>
    </xsd:element>
    <xsd:element name="ImageWidth" ma:index="20" nillable="true" ma:displayName="Largura" ma:internalName="ImageWidth" ma:readOnly="true">
      <xsd:simpleType>
        <xsd:restriction base="dms:Unknown"/>
      </xsd:simpleType>
    </xsd:element>
    <xsd:element name="ImageHeight" ma:index="22" nillable="true" ma:displayName="Altura" ma:internalName="ImageHeight" ma:readOnly="true">
      <xsd:simpleType>
        <xsd:restriction base="dms:Unknown"/>
      </xsd:simpleType>
    </xsd:element>
    <xsd:element name="ImageCreateDate" ma:index="25" nillable="true" ma:displayName="Data da Imagem"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Direitos Autorais"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605401-ef82-4e58-8e01-df55332c0536" elementFormDefault="qualified">
    <xsd:import namespace="http://schemas.microsoft.com/office/2006/documentManagement/types"/>
    <xsd:import namespace="http://schemas.microsoft.com/office/infopath/2007/PartnerControls"/>
    <xsd:element name="Resumo" ma:index="27" nillable="true" ma:displayName="Resumo" ma:internalName="Resumo">
      <xsd:simpleType>
        <xsd:restriction base="dms:Note">
          <xsd:maxLength value="255"/>
        </xsd:restriction>
      </xsd:simpleType>
    </xsd:element>
    <xsd:element name="_dlc_DocId" ma:index="28" nillable="true" ma:displayName="Valor da ID do Documento" ma:description="O valor da ID do documento atribuída a este item." ma:internalName="_dlc_DocId" ma:readOnly="true">
      <xsd:simpleType>
        <xsd:restriction base="dms:Text"/>
      </xsd:simpleType>
    </xsd:element>
    <xsd:element name="_dlc_DocIdUrl" ma:index="29" nillable="true" ma:displayName="ID do Documento" ma:description="Link permanente par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0" nillable="true" ma:displayName="ID de Persistência" ma:description="Manter a ID ao adicion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or"/>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ma:index="23" ma:displayName="Comentários"/>
        <xsd:element name="keywords" minOccurs="0" maxOccurs="1" type="xsd:string" ma:index="14" ma:displayName="Palavras-chave"/>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ImageCreateDate xmlns="16EFE524-ED19-48B4-A697-18115E9ACFA5" xsi:nil="true"/>
    <Resumo xmlns="74605401-ef82-4e58-8e01-df55332c0536" xsi:nil="true"/>
    <PublishingExpirationDate xmlns="http://schemas.microsoft.com/sharepoint/v3" xsi:nil="true"/>
    <PublishingStartDate xmlns="http://schemas.microsoft.com/sharepoint/v3" xsi:nil="true"/>
    <wic_System_Copyright xmlns="http://schemas.microsoft.com/sharepoint/v3/fields" xsi:nil="true"/>
    <_dlc_DocId xmlns="74605401-ef82-4e58-8e01-df55332c0536">Q2MPMETMKQAM-110608423-3</_dlc_DocId>
    <_dlc_DocIdUrl xmlns="74605401-ef82-4e58-8e01-df55332c0536">
      <Url>http://adminnovoportal.univali.br/institucional/proppec/pesquisa/seminario-de-iniciacao-cientifica/inscrição/_layouts/15/DocIdRedir.aspx?ID=Q2MPMETMKQAM-110608423-3</Url>
      <Description>Q2MPMETMKQAM-110608423-3</Description>
    </_dlc_DocIdUrl>
  </documentManagement>
</p:properties>
</file>

<file path=customXml/itemProps1.xml><?xml version="1.0" encoding="utf-8"?>
<ds:datastoreItem xmlns:ds="http://schemas.openxmlformats.org/officeDocument/2006/customXml" ds:itemID="{C067B8F9-43FB-4B58-9427-3E86F0D86D32}">
  <ds:schemaRefs>
    <ds:schemaRef ds:uri="http://schemas.microsoft.com/sharepoint/v3/contenttype/forms"/>
  </ds:schemaRefs>
</ds:datastoreItem>
</file>

<file path=customXml/itemProps2.xml><?xml version="1.0" encoding="utf-8"?>
<ds:datastoreItem xmlns:ds="http://schemas.openxmlformats.org/officeDocument/2006/customXml" ds:itemID="{646116B3-0B94-4A84-AA2B-34ECDD24036E}">
  <ds:schemaRefs>
    <ds:schemaRef ds:uri="http://schemas.microsoft.com/sharepoint/events"/>
  </ds:schemaRefs>
</ds:datastoreItem>
</file>

<file path=customXml/itemProps3.xml><?xml version="1.0" encoding="utf-8"?>
<ds:datastoreItem xmlns:ds="http://schemas.openxmlformats.org/officeDocument/2006/customXml" ds:itemID="{9DCB695C-8D39-4BD0-9F40-5ADBCE1B2D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6EFE524-ED19-48B4-A697-18115E9ACFA5"/>
    <ds:schemaRef ds:uri="http://schemas.microsoft.com/sharepoint/v3/fields"/>
    <ds:schemaRef ds:uri="74605401-ef82-4e58-8e01-df55332c05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EE11465-A53A-481F-9CD1-4FB20B0ED3FE}">
  <ds:schemaRefs>
    <ds:schemaRef ds:uri="http://www.w3.org/XML/1998/namespace"/>
    <ds:schemaRef ds:uri="http://purl.org/dc/terms/"/>
    <ds:schemaRef ds:uri="http://schemas.microsoft.com/office/2006/documentManagement/types"/>
    <ds:schemaRef ds:uri="16EFE524-ED19-48B4-A697-18115E9ACFA5"/>
    <ds:schemaRef ds:uri="http://schemas.microsoft.com/sharepoint/v3"/>
    <ds:schemaRef ds:uri="http://schemas.microsoft.com/office/2006/metadata/properties"/>
    <ds:schemaRef ds:uri="http://schemas.microsoft.com/sharepoint/v3/fields"/>
    <ds:schemaRef ds:uri="http://purl.org/dc/elements/1.1/"/>
    <ds:schemaRef ds:uri="http://purl.org/dc/dcmitype/"/>
    <ds:schemaRef ds:uri="http://schemas.microsoft.com/office/infopath/2007/PartnerControls"/>
    <ds:schemaRef ds:uri="http://schemas.openxmlformats.org/package/2006/metadata/core-properties"/>
    <ds:schemaRef ds:uri="74605401-ef82-4e58-8e01-df55332c0536"/>
  </ds:schemaRefs>
</ds:datastoreItem>
</file>

<file path=docProps/app.xml><?xml version="1.0" encoding="utf-8"?>
<Properties xmlns="http://schemas.openxmlformats.org/officeDocument/2006/extended-properties" xmlns:vt="http://schemas.openxmlformats.org/officeDocument/2006/docPropsVTypes">
  <Template>Office Theme</Template>
  <TotalTime>977</TotalTime>
  <Words>544</Words>
  <Application>Microsoft Office PowerPoint</Application>
  <PresentationFormat>Personalizar</PresentationFormat>
  <Paragraphs>79</Paragraphs>
  <Slides>1</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vt:i4>
      </vt:variant>
    </vt:vector>
  </HeadingPairs>
  <TitlesOfParts>
    <vt:vector size="6" baseType="lpstr">
      <vt:lpstr>Arial</vt:lpstr>
      <vt:lpstr>Calibri</vt:lpstr>
      <vt:lpstr>Calibri Light</vt:lpstr>
      <vt:lpstr>Wingdings</vt:lpstr>
      <vt:lpstr>Tema do Office</vt:lpstr>
      <vt:lpstr>Apresentação do PowerPoint</vt:lpstr>
    </vt:vector>
  </TitlesOfParts>
  <Company>UNIVALI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Isadora Siqueira Mafra</dc:creator>
  <cp:keywords/>
  <dc:description/>
  <cp:lastModifiedBy>Juniana da Cruz Pires</cp:lastModifiedBy>
  <cp:revision>51</cp:revision>
  <dcterms:created xsi:type="dcterms:W3CDTF">2018-08-06T17:07:20Z</dcterms:created>
  <dcterms:modified xsi:type="dcterms:W3CDTF">2020-03-02T11:48:55Z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0x0101009148F5A04DDD49CBA7127AADA5FB792B00AADE34325A8B49CDA8BB4DB53328F2140056F9E3BF4A60C24BB643953A8717F0E4</vt:lpwstr>
  </property>
  <property fmtid="{D5CDD505-2E9C-101B-9397-08002B2CF9AE}" pid="3" name="_dlc_DocIdItemGuid">
    <vt:lpwstr>debc4e73-1a8b-40b7-9cbb-d236fd631f52</vt:lpwstr>
  </property>
</Properties>
</file>